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Дети от 4-5 лет</c:v>
                </c:pt>
                <c:pt idx="1">
                  <c:v>Дети от 5-6 лет</c:v>
                </c:pt>
                <c:pt idx="2">
                  <c:v>Дети от 6-8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Дети от 4-5 лет</c:v>
                </c:pt>
                <c:pt idx="1">
                  <c:v>Дети от 5-6 лет</c:v>
                </c:pt>
                <c:pt idx="2">
                  <c:v>Дети от 6-8 лет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0.17</c:v>
                </c:pt>
                <c:pt idx="1">
                  <c:v>0.28000000000000008</c:v>
                </c:pt>
                <c:pt idx="2">
                  <c:v>0.36000000000000004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Дети от 4-5 лет</c:v>
                </c:pt>
                <c:pt idx="1">
                  <c:v>Дети от 5-6 лет</c:v>
                </c:pt>
                <c:pt idx="2">
                  <c:v>Дети от 6-8 лет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0.83000000000000007</c:v>
                </c:pt>
                <c:pt idx="1">
                  <c:v>0.72000000000000008</c:v>
                </c:pt>
                <c:pt idx="2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60416"/>
        <c:axId val="32866304"/>
      </c:barChart>
      <c:catAx>
        <c:axId val="32860416"/>
        <c:scaling>
          <c:orientation val="minMax"/>
        </c:scaling>
        <c:delete val="0"/>
        <c:axPos val="b"/>
        <c:majorTickMark val="out"/>
        <c:minorTickMark val="none"/>
        <c:tickLblPos val="nextTo"/>
        <c:crossAx val="32866304"/>
        <c:crosses val="autoZero"/>
        <c:auto val="1"/>
        <c:lblAlgn val="ctr"/>
        <c:lblOffset val="100"/>
        <c:noMultiLvlLbl val="0"/>
      </c:catAx>
      <c:valAx>
        <c:axId val="32866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860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Дети от 4-5 лет</c:v>
                </c:pt>
                <c:pt idx="1">
                  <c:v>Дети от 5-6 лет</c:v>
                </c:pt>
                <c:pt idx="2">
                  <c:v>Дети от 6-7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0.24000000000000002</c:v>
                </c:pt>
                <c:pt idx="1">
                  <c:v>0.39000000000000007</c:v>
                </c:pt>
                <c:pt idx="2">
                  <c:v>0.41000000000000003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Дети от 4-5 лет</c:v>
                </c:pt>
                <c:pt idx="1">
                  <c:v>Дети от 5-6 лет</c:v>
                </c:pt>
                <c:pt idx="2">
                  <c:v>Дети от 6-7 лет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0.47000000000000003</c:v>
                </c:pt>
                <c:pt idx="1">
                  <c:v>0.39000000000000007</c:v>
                </c:pt>
                <c:pt idx="2">
                  <c:v>0.53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Дети от 4-5 лет</c:v>
                </c:pt>
                <c:pt idx="1">
                  <c:v>Дети от 5-6 лет</c:v>
                </c:pt>
                <c:pt idx="2">
                  <c:v>Дети от 6-7 лет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0.29000000000000004</c:v>
                </c:pt>
                <c:pt idx="1">
                  <c:v>0.22</c:v>
                </c:pt>
                <c:pt idx="2">
                  <c:v>6.0000000000000005E-2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2080"/>
        <c:axId val="10143616"/>
      </c:barChart>
      <c:catAx>
        <c:axId val="1014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143616"/>
        <c:crosses val="autoZero"/>
        <c:auto val="1"/>
        <c:lblAlgn val="ctr"/>
        <c:lblOffset val="100"/>
        <c:noMultiLvlLbl val="0"/>
      </c:catAx>
      <c:valAx>
        <c:axId val="10143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142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19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+mj-lt"/>
                <a:cs typeface="Times New Roman" pitchFamily="18" charset="0"/>
              </a:rPr>
              <a:t>Муниципальное автономное </a:t>
            </a:r>
            <a:r>
              <a:rPr lang="ru-RU" altLang="ru-RU" b="1" dirty="0" smtClean="0">
                <a:latin typeface="+mj-lt"/>
                <a:cs typeface="Times New Roman" pitchFamily="18" charset="0"/>
              </a:rPr>
              <a:t>дошкольное </a:t>
            </a:r>
            <a:r>
              <a:rPr lang="ru-RU" altLang="ru-RU" b="1" dirty="0">
                <a:latin typeface="+mj-lt"/>
                <a:cs typeface="Times New Roman" pitchFamily="18" charset="0"/>
              </a:rPr>
              <a:t>образовательное учреждение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Детский сад  № 46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«Кот в сапогах» город Нижневартовск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5" y="2348880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Отчет деятельности</a:t>
            </a:r>
          </a:p>
          <a:p>
            <a:pPr algn="ctr"/>
            <a:r>
              <a:rPr lang="ru-RU" sz="2800" b="1" dirty="0" smtClean="0"/>
              <a:t> инструктора по физической культуре</a:t>
            </a:r>
          </a:p>
          <a:p>
            <a:pPr algn="ctr"/>
            <a:r>
              <a:rPr lang="ru-RU" sz="2800" b="1" dirty="0" smtClean="0"/>
              <a:t>за 2017-2018 учебный год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5877272"/>
            <a:ext cx="290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Выполнила: Пахомова </a:t>
            </a:r>
            <a:r>
              <a:rPr lang="ru-RU" b="1" dirty="0"/>
              <a:t>А</a:t>
            </a:r>
            <a:r>
              <a:rPr lang="ru-RU" b="1" dirty="0" smtClean="0"/>
              <a:t>.А.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158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260648"/>
            <a:ext cx="634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Спортивное развлечение «День здоровья»</a:t>
            </a:r>
            <a:endParaRPr lang="ru-RU" sz="2000" b="1" dirty="0"/>
          </a:p>
        </p:txBody>
      </p:sp>
      <p:pic>
        <p:nvPicPr>
          <p:cNvPr id="4098" name="Picture 2" descr="H:\малыши\image-0-02-04-a39567175167560f34a756a690a8991d750eb465899cce1983a415c6fd6de3b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8296"/>
            <a:ext cx="345638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H:\малыши\image-0-02-04-bc8bd64475c9c38e41fd9b8457ba6970a5bc22a21887e02b95ad51d429c194b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4290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:\малыши\image-0-02-04-f993e22085d69c05ab691b9faf69ffa281d1966f1b6a8d6a68dc079cc61ffd3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41" y="3645024"/>
            <a:ext cx="3577595" cy="268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b="1" dirty="0" smtClean="0"/>
              <a:t>Конкурс на лучшую стенгазету </a:t>
            </a:r>
          </a:p>
          <a:p>
            <a:pPr algn="ctr"/>
            <a:r>
              <a:rPr lang="ru-RU" sz="2000" b="1" dirty="0" smtClean="0"/>
              <a:t>«Мы за ЗОЖ»</a:t>
            </a:r>
            <a:endParaRPr lang="ru-RU" sz="2000" b="1" dirty="0"/>
          </a:p>
        </p:txBody>
      </p:sp>
      <p:pic>
        <p:nvPicPr>
          <p:cNvPr id="1025" name="Picture 1" descr="C:\Users\Котя\Pictures\ДЕНЬ ЗДОРОВЬЯ\день здоровья фотомонтаж\дз (7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556792"/>
            <a:ext cx="4320284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Котя\Pictures\ДЕНЬ ЗДОРОВЬЯ\день здоровья фотомонтаж\дз (79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01008"/>
            <a:ext cx="4320284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dirty="0" smtClean="0"/>
              <a:t> Выставки детских работ :</a:t>
            </a:r>
          </a:p>
          <a:p>
            <a:pPr algn="ctr"/>
            <a:r>
              <a:rPr lang="ru-RU" sz="2400" b="1" dirty="0" smtClean="0"/>
              <a:t>- «Огонь - друг, огонь – враг» по ППБ;</a:t>
            </a:r>
          </a:p>
          <a:p>
            <a:pPr algn="ctr">
              <a:buFontTx/>
              <a:buChar char="-"/>
            </a:pPr>
            <a:r>
              <a:rPr lang="ru-RU" sz="2400" b="1" dirty="0" smtClean="0"/>
              <a:t>«Макет дорожного знака» по ПДД;</a:t>
            </a:r>
          </a:p>
          <a:p>
            <a:pPr algn="ctr"/>
            <a:r>
              <a:rPr lang="ru-RU" sz="2400" b="1" dirty="0" smtClean="0"/>
              <a:t>- «Спорт – это здоровье» по ЗОЖ.</a:t>
            </a:r>
            <a:endParaRPr lang="ru-RU" sz="2400" b="1" dirty="0"/>
          </a:p>
        </p:txBody>
      </p:sp>
      <p:pic>
        <p:nvPicPr>
          <p:cNvPr id="6" name="Рисунок 5" descr="DSC_01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2143116"/>
            <a:ext cx="3032886" cy="2021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_01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3071810"/>
            <a:ext cx="2995804" cy="1997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D:\ФОТО\2017\ПДД\ВЫСТАВКА ПДД\IMG_07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429132"/>
            <a:ext cx="2928958" cy="2196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046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8864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b="1" dirty="0" smtClean="0"/>
              <a:t>Спортивное </a:t>
            </a:r>
            <a:r>
              <a:rPr lang="ru-RU" sz="2000" b="1" dirty="0"/>
              <a:t>соревнования </a:t>
            </a:r>
            <a:r>
              <a:rPr lang="ru-RU" sz="2000" b="1" dirty="0" smtClean="0"/>
              <a:t>«Губернаторские состязания»</a:t>
            </a:r>
            <a:endParaRPr lang="ru-RU" sz="2000" b="1" dirty="0"/>
          </a:p>
          <a:p>
            <a:pPr algn="ctr"/>
            <a:r>
              <a:rPr lang="ru-RU" sz="2000" b="1" dirty="0" smtClean="0"/>
              <a:t> </a:t>
            </a:r>
          </a:p>
          <a:p>
            <a:pPr algn="ctr"/>
            <a:endParaRPr lang="ru-RU" sz="2000" b="1" dirty="0" smtClean="0"/>
          </a:p>
        </p:txBody>
      </p:sp>
      <p:pic>
        <p:nvPicPr>
          <p:cNvPr id="7170" name="Picture 2" descr="G:\ФОТО\Фото соревнований Губ и Вес.старты\IMG_0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2459186" cy="221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G:\ФОТО\Фото соревнований Губ и Вес.старты\IMG_0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04" y="971352"/>
            <a:ext cx="2333730" cy="22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G:\ФОТО\Фото соревнований Губ и Вес.старты\IMG_02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93" y="3459460"/>
            <a:ext cx="23762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G:\ФОТО\Фото соревнований Губ и Вес.старты\IMG_02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04" y="3429001"/>
            <a:ext cx="2399109" cy="319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1" y="3326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b="1" dirty="0" smtClean="0"/>
              <a:t>Спортивное соревнования «Веселые старты»</a:t>
            </a:r>
            <a:endParaRPr lang="ru-RU" b="1" dirty="0"/>
          </a:p>
        </p:txBody>
      </p:sp>
      <p:pic>
        <p:nvPicPr>
          <p:cNvPr id="5122" name="Picture 2" descr="H:\Веселые старты\IMG_20180421_110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836711"/>
            <a:ext cx="3635658" cy="2726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H:\Веселые старты\IMG_20180421_110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98" y="858664"/>
            <a:ext cx="3513758" cy="2635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:\Веселые старты\IMG_20180421_112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539647" cy="2654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H:\Веселые старты\IMG_20180421_1136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97" y="3743474"/>
            <a:ext cx="3600399" cy="2700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260648"/>
            <a:ext cx="5426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/>
              <a:t>Спортивное соревнования </a:t>
            </a:r>
            <a:r>
              <a:rPr lang="ru-RU" b="1" dirty="0" smtClean="0"/>
              <a:t>«общая физическая подготовка ОФП»</a:t>
            </a:r>
            <a:endParaRPr lang="ru-RU" b="1" dirty="0"/>
          </a:p>
          <a:p>
            <a:pPr>
              <a:buFont typeface="Wingdings" pitchFamily="2" charset="2"/>
              <a:buChar char="v"/>
            </a:pPr>
            <a:endParaRPr lang="ru-RU" b="1" dirty="0"/>
          </a:p>
        </p:txBody>
      </p:sp>
      <p:pic>
        <p:nvPicPr>
          <p:cNvPr id="6147" name="Picture 3" descr="G:\ФОТО\день защитника отечества\image-0-02-04-98c374c2c962118400e5adc072dae3205e18439575e9b4e42d1a075bc8bdae2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12" y="3842575"/>
            <a:ext cx="2062525" cy="2508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G:\ФОТО\день защитника отечества\image-0-02-04-17b7ef3aa609ad18cda0cf5955dc6d199c59df695823d333fd55e7779af13c5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75432"/>
            <a:ext cx="1899076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G:\ФОТО\день защитника отечества\image-0-02-04-879d0a85655e0e0b986ae063768d571efd5a625c3754f489a5bb2a7d3d24cb20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0" y="3842575"/>
            <a:ext cx="2349609" cy="253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G:\ФОТО\день защитника отечества\image-0-02-04-2186b1fe0f1a8aa12015f26ccb68f280b077ba29d02f75a933b7b1b9bdf5035f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5727535" cy="2706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332656"/>
            <a:ext cx="612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 взаимодействии с родителями создали с детьми в группах альбом «Семейные достижения семьи»</a:t>
            </a:r>
            <a:endParaRPr lang="ru-RU" sz="2000" b="1" dirty="0"/>
          </a:p>
        </p:txBody>
      </p:sp>
      <p:pic>
        <p:nvPicPr>
          <p:cNvPr id="5" name="Рисунок 4" descr="IMG_20170510_084422 - коп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268760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0510_0902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1250758"/>
            <a:ext cx="3768419" cy="282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70510_084453 - копи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3808" y="3969060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Также провела мастер-классы для родителей по Игровому </a:t>
            </a:r>
            <a:r>
              <a:rPr lang="ru-RU" b="1" dirty="0" err="1" smtClean="0"/>
              <a:t>стретчингу</a:t>
            </a:r>
            <a:r>
              <a:rPr lang="ru-RU" b="1" dirty="0" smtClean="0"/>
              <a:t> и по изготовлению нестандартного оборудования</a:t>
            </a:r>
            <a:endParaRPr lang="ru-RU" b="1" dirty="0"/>
          </a:p>
        </p:txBody>
      </p:sp>
      <p:pic>
        <p:nvPicPr>
          <p:cNvPr id="5" name="Рисунок 4" descr="DSC_02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1340768"/>
            <a:ext cx="3491880" cy="2327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_94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340768"/>
            <a:ext cx="3707904" cy="2471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_9427 - копи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31231" y="4221088"/>
            <a:ext cx="3564397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692696"/>
            <a:ext cx="80543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Мною были разработаны и реализованы проекты:</a:t>
            </a:r>
          </a:p>
          <a:p>
            <a:pPr algn="ctr"/>
            <a:endParaRPr lang="ru-RU" sz="2000" b="1" dirty="0" smtClean="0"/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 Проект по использованию </a:t>
            </a:r>
            <a:r>
              <a:rPr lang="ru-RU" sz="2000" b="1" dirty="0" err="1" smtClean="0"/>
              <a:t>здоровосберегающих</a:t>
            </a:r>
            <a:r>
              <a:rPr lang="ru-RU" sz="2000" b="1" dirty="0" smtClean="0"/>
              <a:t> технологий в МАДОУ ДС № 46 «Кот в сапогах» ;</a:t>
            </a:r>
          </a:p>
          <a:p>
            <a:endParaRPr lang="ru-RU" sz="2000" b="1" dirty="0" smtClean="0"/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 Проект по развитию физических качеств детей</a:t>
            </a:r>
          </a:p>
          <a:p>
            <a:r>
              <a:rPr lang="ru-RU" sz="2000" b="1" dirty="0" smtClean="0"/>
              <a:t> «Игровой </a:t>
            </a:r>
            <a:r>
              <a:rPr lang="ru-RU" sz="2000" b="1" dirty="0" err="1" smtClean="0"/>
              <a:t>стретчинг</a:t>
            </a:r>
            <a:r>
              <a:rPr lang="ru-RU" sz="2000" b="1" dirty="0" smtClean="0"/>
              <a:t>».</a:t>
            </a:r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5" name="Рисунок 4" descr="DSC_00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44208" y="3212976"/>
            <a:ext cx="2237995" cy="3356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DSC_00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429000"/>
            <a:ext cx="2880320" cy="1920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DSC_00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4653136"/>
            <a:ext cx="2987824" cy="1991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9766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По итогам диагностики по уровню физического развития наблюдается стабильный рост детей с высоким и средним уровнем физической подготовленности. Ребята с удовольствием занимаются физическими упражнениями, участвуют в подвижных играх. Движения детей становятся более мотивированными, упорядоченными, дети научились понимать связь между характером движений и их целью – выполнение определенных задач. Дети отличаются высокой работоспособностью, они становятся сильными, выносливыми, ловкими, гибкими. Повышению уровня физической подготовленности также способствует налаженная работа по взаимодействую с воспитателями групп, музыкальными руководителями, родителями.</a:t>
            </a:r>
            <a:endParaRPr lang="ru-RU" b="1" dirty="0"/>
          </a:p>
        </p:txBody>
      </p:sp>
      <p:pic>
        <p:nvPicPr>
          <p:cNvPr id="1027" name="Picture 3" descr="E:\малыши\IMG_20170922_20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1914261" cy="2306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180312_081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000372"/>
            <a:ext cx="1785968" cy="238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180312_0815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214818"/>
            <a:ext cx="1714494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age-0-02-04-183aa90a31614926bc123d0e5fa8395b4f8abb2c00a1a7a7e6a7151805393dbc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4429132"/>
            <a:ext cx="2143140" cy="2194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41277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 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5536" y="-618211"/>
            <a:ext cx="856895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Физическое воспитание в дошкольном учреждении осуществляется в соответствии с Программой «От Рождения до школы» - основной общеобразовательной программы дошкольного образования под редакцией Васильевой М.А, Комаровой Т.С.,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Вераксы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Н.Е.</a:t>
            </a:r>
            <a:r>
              <a:rPr lang="ru-RU" b="1" dirty="0" smtClean="0"/>
              <a:t> и «Программы воспитания и обучения в детском саду» под редакцией М.А. Васильевой, В.В. Гербовой, Т.С. Комаровой </a:t>
            </a:r>
            <a:endParaRPr lang="ru-RU" b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Выполнение программных требований предусматривает учет возрастных и индивидуальных особенностей детей, состояния их здоровья, физического развития и физической подготовленности.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50512"/>
            <a:ext cx="2808312" cy="245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7544" y="1620473"/>
            <a:ext cx="69847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системе физического воспитания в детском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саду использую следующие организованные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формы работы двигательной деятельности детей: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   физкультурные занятия;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   утренняя гимнастика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подвижные игры и физические упражнения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прогулке;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    пешие прогулки;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    спортивные праздники и досуги</a:t>
            </a:r>
            <a:r>
              <a:rPr lang="ru-RU" sz="2000" b="1" dirty="0" smtClean="0"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   работы в </a:t>
            </a:r>
            <a:r>
              <a:rPr lang="ru-RU" sz="2000" b="1" i="1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течение 2017-2018 </a:t>
            </a:r>
            <a:r>
              <a:rPr lang="ru-RU" sz="20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учебного года: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формирование у детей интереса и ценностного отношения к занятиям физической культуры путём решения следующих задач: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развитие физических качеств (скоростных, силовых, гибкости, выносливости и координации);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накопление и обогащение двигательного опыта детей (овладение основными движениями);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формирование у воспитанников потребности в двигательной активности и физическом совершенствовании.</a:t>
            </a:r>
          </a:p>
        </p:txBody>
      </p:sp>
      <p:pic>
        <p:nvPicPr>
          <p:cNvPr id="1026" name="Picture 2" descr="F:\малыши\image-0-02-04-bc8bd64475c9c38e41fd9b8457ba6970a5bc22a21887e02b95ad51d429c194bb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71942"/>
            <a:ext cx="3571900" cy="2280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малыши\image-0-02-05-0eb4aa7da13ea0f2dad6bd145a7eba42fa5422f70707b8396cc83a7ee93f020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63012"/>
            <a:ext cx="3952903" cy="222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196752"/>
            <a:ext cx="5616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организации физкультурного занятия обязательно учитываю: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физические нагрузки;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оптимальную двигательную активность детей;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чтобы каждое предыдущее занятие быть связано с последующим и составляло систему занятий;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соответствие возрасту и уровню подготовленности детей;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имеющееся оборудование и музыкальное сопровождение.</a:t>
            </a:r>
          </a:p>
        </p:txBody>
      </p:sp>
      <p:pic>
        <p:nvPicPr>
          <p:cNvPr id="10" name="Рисунок 9" descr="IMG_20171122_154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214818"/>
            <a:ext cx="314324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развития физических качеств и навыков у дошкольников на начало 2017 учебный год составил: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03648" y="908720"/>
          <a:ext cx="6096000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1600" y="4941168"/>
          <a:ext cx="6984776" cy="1584176"/>
        </p:xfrm>
        <a:graphic>
          <a:graphicData uri="http://schemas.openxmlformats.org/drawingml/2006/table">
            <a:tbl>
              <a:tblPr/>
              <a:tblGrid>
                <a:gridCol w="2304256"/>
                <a:gridCol w="1584176"/>
                <a:gridCol w="1440160"/>
                <a:gridCol w="1656184"/>
              </a:tblGrid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Возраст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Высокий УФР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Средний УФР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Низкий УФР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Дети от 4-5 лет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Дети от 5-6 лет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72%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Дети от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6-8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развития физических качеств и навыков у дошкольников на конец 2018 учебный год составил: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980728"/>
          <a:ext cx="66484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4653136"/>
          <a:ext cx="7488832" cy="1944216"/>
        </p:xfrm>
        <a:graphic>
          <a:graphicData uri="http://schemas.openxmlformats.org/drawingml/2006/table">
            <a:tbl>
              <a:tblPr/>
              <a:tblGrid>
                <a:gridCol w="2160240"/>
                <a:gridCol w="1584176"/>
                <a:gridCol w="1872208"/>
                <a:gridCol w="1872208"/>
              </a:tblGrid>
              <a:tr h="486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Возраст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Высокий УФР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Средний УФР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 УФР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Дети от 4-5 лет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Дети от 5-6 лет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Дети от 6-7 лет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течение года были проведены следующие досуги, мероприятия и соревнования:</a:t>
            </a:r>
          </a:p>
          <a:p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Спортивно развлечение </a:t>
            </a:r>
            <a:r>
              <a:rPr lang="ru-RU" sz="2400" b="1" dirty="0"/>
              <a:t>Дню Защитника Отечества "Рота, подъём"</a:t>
            </a:r>
          </a:p>
        </p:txBody>
      </p:sp>
      <p:pic>
        <p:nvPicPr>
          <p:cNvPr id="1026" name="Picture 2" descr="H:\фото\14876611304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83611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H:\фото\IMG_20170221_0942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474973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:\фото\IMG_20170221_095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798821" cy="209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b="1" dirty="0" smtClean="0"/>
              <a:t>Спортивный праздник с участием родителей </a:t>
            </a:r>
          </a:p>
          <a:p>
            <a:pPr algn="ctr"/>
            <a:r>
              <a:rPr lang="ru-RU" sz="2000" b="1" dirty="0" smtClean="0"/>
              <a:t>«Русские </a:t>
            </a:r>
            <a:r>
              <a:rPr lang="ru-RU" sz="2000" b="1" dirty="0"/>
              <a:t>богатыри»</a:t>
            </a:r>
            <a:endParaRPr lang="ru-RU" sz="2000" dirty="0"/>
          </a:p>
          <a:p>
            <a:pPr algn="ctr"/>
            <a:endParaRPr lang="ru-RU" sz="2000" b="1" dirty="0"/>
          </a:p>
        </p:txBody>
      </p:sp>
      <p:pic>
        <p:nvPicPr>
          <p:cNvPr id="2050" name="Picture 2" descr="G:\ФОТО\день защитника отечества\SDC13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2" y="1055677"/>
            <a:ext cx="3164431" cy="237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G:\ФОТО\день защитника отечества\SDC13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5677"/>
            <a:ext cx="3166380" cy="2374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G:\ФОТО\день защитника отечества\SDC138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03" y="3665664"/>
            <a:ext cx="3785385" cy="2839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b="1" dirty="0" smtClean="0"/>
              <a:t>Спортивное-музыкальное развлечение, посвященное 9 мая</a:t>
            </a:r>
          </a:p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074" name="Picture 2" descr="G:\ФОТО\9 мая\SDC14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3705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G:\ФОТО\9 мая\SDC144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31" y="773704"/>
            <a:ext cx="3448201" cy="2586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G:\ФОТО\9 мая\SDC144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G:\ФОТО\9 мая\SDC144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31" y="3726032"/>
            <a:ext cx="3520209" cy="2640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Mir</dc:creator>
  <cp:lastModifiedBy>Владимир</cp:lastModifiedBy>
  <cp:revision>92</cp:revision>
  <dcterms:created xsi:type="dcterms:W3CDTF">2017-06-05T14:08:24Z</dcterms:created>
  <dcterms:modified xsi:type="dcterms:W3CDTF">2018-06-20T16:02:48Z</dcterms:modified>
</cp:coreProperties>
</file>