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8" r:id="rId15"/>
    <p:sldId id="279" r:id="rId16"/>
    <p:sldId id="280" r:id="rId17"/>
    <p:sldId id="28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48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606B6-4106-46AC-A264-1A79BFFBAEC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141218-9868-4F34-80B2-46EAB89EAC1B}">
      <dgm:prSet phldrT="[Текст]"/>
      <dgm:spPr/>
      <dgm:t>
        <a:bodyPr/>
        <a:lstStyle/>
        <a:p>
          <a:pPr algn="ctr"/>
          <a:r>
            <a:rPr lang="ru-RU" dirty="0" smtClean="0"/>
            <a:t>Занятия по физическому развитию с использованием элементов </a:t>
          </a:r>
          <a:r>
            <a:rPr lang="ru-RU" dirty="0" err="1" smtClean="0"/>
            <a:t>чарлидинга</a:t>
          </a:r>
          <a:endParaRPr lang="ru-RU" dirty="0"/>
        </a:p>
      </dgm:t>
    </dgm:pt>
    <dgm:pt modelId="{6CFCEF8B-36D7-4678-B38C-B6DB0CA134AB}" type="parTrans" cxnId="{44F01C7E-A7EC-465D-8242-81E9139628A1}">
      <dgm:prSet/>
      <dgm:spPr/>
      <dgm:t>
        <a:bodyPr/>
        <a:lstStyle/>
        <a:p>
          <a:pPr algn="ctr"/>
          <a:endParaRPr lang="ru-RU"/>
        </a:p>
      </dgm:t>
    </dgm:pt>
    <dgm:pt modelId="{8AC8A2D9-F35E-4CE1-97BA-23BD48027CE7}" type="sibTrans" cxnId="{44F01C7E-A7EC-465D-8242-81E9139628A1}">
      <dgm:prSet/>
      <dgm:spPr/>
      <dgm:t>
        <a:bodyPr/>
        <a:lstStyle/>
        <a:p>
          <a:pPr algn="ctr"/>
          <a:endParaRPr lang="ru-RU"/>
        </a:p>
      </dgm:t>
    </dgm:pt>
    <dgm:pt modelId="{E02A5BF9-94DB-4425-9D69-403D896C9D53}">
      <dgm:prSet phldrT="[Текст]"/>
      <dgm:spPr/>
      <dgm:t>
        <a:bodyPr/>
        <a:lstStyle/>
        <a:p>
          <a:pPr algn="ctr"/>
          <a:r>
            <a:rPr lang="ru-RU" dirty="0" smtClean="0"/>
            <a:t>Утренняя гимнастика с элементами </a:t>
          </a:r>
          <a:r>
            <a:rPr lang="ru-RU" dirty="0" err="1" smtClean="0"/>
            <a:t>черлидинга</a:t>
          </a:r>
          <a:endParaRPr lang="ru-RU" dirty="0"/>
        </a:p>
      </dgm:t>
    </dgm:pt>
    <dgm:pt modelId="{5672BBD6-87D3-4EB7-8C44-14B95903DFDE}" type="parTrans" cxnId="{83B06CCC-AAA9-441E-A1BD-6643D20B0F77}">
      <dgm:prSet/>
      <dgm:spPr/>
      <dgm:t>
        <a:bodyPr/>
        <a:lstStyle/>
        <a:p>
          <a:pPr algn="ctr"/>
          <a:endParaRPr lang="ru-RU"/>
        </a:p>
      </dgm:t>
    </dgm:pt>
    <dgm:pt modelId="{E415C35F-ECA9-4925-BE16-B8A049865F10}" type="sibTrans" cxnId="{83B06CCC-AAA9-441E-A1BD-6643D20B0F77}">
      <dgm:prSet/>
      <dgm:spPr/>
      <dgm:t>
        <a:bodyPr/>
        <a:lstStyle/>
        <a:p>
          <a:pPr algn="ctr"/>
          <a:endParaRPr lang="ru-RU"/>
        </a:p>
      </dgm:t>
    </dgm:pt>
    <dgm:pt modelId="{36042142-11F0-4B46-BE32-7D44E8410612}">
      <dgm:prSet phldrT="[Текст]"/>
      <dgm:spPr/>
      <dgm:t>
        <a:bodyPr/>
        <a:lstStyle/>
        <a:p>
          <a:pPr algn="ctr"/>
          <a:r>
            <a:rPr lang="ru-RU" dirty="0" smtClean="0"/>
            <a:t>Участие в спортивных праздниках, досугов, соревнованиях</a:t>
          </a:r>
          <a:endParaRPr lang="ru-RU" dirty="0"/>
        </a:p>
      </dgm:t>
    </dgm:pt>
    <dgm:pt modelId="{336F77D9-9C4D-4BB5-BF10-DB74C8A2FF13}" type="parTrans" cxnId="{05E46926-9083-40EE-ABB0-D7E8694834C3}">
      <dgm:prSet/>
      <dgm:spPr/>
      <dgm:t>
        <a:bodyPr/>
        <a:lstStyle/>
        <a:p>
          <a:pPr algn="ctr"/>
          <a:endParaRPr lang="ru-RU"/>
        </a:p>
      </dgm:t>
    </dgm:pt>
    <dgm:pt modelId="{794C18A3-9855-4379-AF98-234D1B4980AA}" type="sibTrans" cxnId="{05E46926-9083-40EE-ABB0-D7E8694834C3}">
      <dgm:prSet/>
      <dgm:spPr/>
      <dgm:t>
        <a:bodyPr/>
        <a:lstStyle/>
        <a:p>
          <a:pPr algn="ctr"/>
          <a:endParaRPr lang="ru-RU"/>
        </a:p>
      </dgm:t>
    </dgm:pt>
    <dgm:pt modelId="{C2F8ECF6-1C4E-48FA-8032-9A6515F8A87F}">
      <dgm:prSet phldrT="[Текст]"/>
      <dgm:spPr/>
      <dgm:t>
        <a:bodyPr/>
        <a:lstStyle/>
        <a:p>
          <a:pPr algn="ctr"/>
          <a:r>
            <a:rPr lang="ru-RU" dirty="0" smtClean="0"/>
            <a:t>В разных частях физкультурного занятия</a:t>
          </a:r>
          <a:endParaRPr lang="ru-RU" dirty="0"/>
        </a:p>
      </dgm:t>
    </dgm:pt>
    <dgm:pt modelId="{F87BD139-2EB8-48CE-A9FE-47916644426B}" type="parTrans" cxnId="{9934BF6E-688C-4D9C-90CE-ADA8E379641A}">
      <dgm:prSet/>
      <dgm:spPr/>
      <dgm:t>
        <a:bodyPr/>
        <a:lstStyle/>
        <a:p>
          <a:pPr algn="ctr"/>
          <a:endParaRPr lang="ru-RU"/>
        </a:p>
      </dgm:t>
    </dgm:pt>
    <dgm:pt modelId="{18A4B85E-E649-4A4D-8E9C-C0D093070502}" type="sibTrans" cxnId="{9934BF6E-688C-4D9C-90CE-ADA8E379641A}">
      <dgm:prSet/>
      <dgm:spPr/>
      <dgm:t>
        <a:bodyPr/>
        <a:lstStyle/>
        <a:p>
          <a:pPr algn="ctr"/>
          <a:endParaRPr lang="ru-RU"/>
        </a:p>
      </dgm:t>
    </dgm:pt>
    <dgm:pt modelId="{90BD0A0A-0014-4C00-999F-D5B29150D967}">
      <dgm:prSet phldrT="[Текст]"/>
      <dgm:spPr/>
      <dgm:t>
        <a:bodyPr/>
        <a:lstStyle/>
        <a:p>
          <a:pPr algn="ctr"/>
          <a:r>
            <a:rPr lang="ru-RU" dirty="0" smtClean="0"/>
            <a:t>1 занятие в неделю в подготовительной к школе группе</a:t>
          </a:r>
          <a:endParaRPr lang="ru-RU" dirty="0"/>
        </a:p>
      </dgm:t>
    </dgm:pt>
    <dgm:pt modelId="{523A64A1-D8CC-4C03-8A31-AA283AB4A560}" type="parTrans" cxnId="{38904EA1-E82E-4720-8F7F-3D260BA8BBF7}">
      <dgm:prSet/>
      <dgm:spPr/>
      <dgm:t>
        <a:bodyPr/>
        <a:lstStyle/>
        <a:p>
          <a:pPr algn="ctr"/>
          <a:endParaRPr lang="ru-RU"/>
        </a:p>
      </dgm:t>
    </dgm:pt>
    <dgm:pt modelId="{90679554-59D0-4864-AA8C-94EEAD8EDA65}" type="sibTrans" cxnId="{38904EA1-E82E-4720-8F7F-3D260BA8BBF7}">
      <dgm:prSet/>
      <dgm:spPr/>
      <dgm:t>
        <a:bodyPr/>
        <a:lstStyle/>
        <a:p>
          <a:pPr algn="ctr"/>
          <a:endParaRPr lang="ru-RU"/>
        </a:p>
      </dgm:t>
    </dgm:pt>
    <dgm:pt modelId="{04813CA6-DC5F-446F-8642-CA5856FE1F45}">
      <dgm:prSet/>
      <dgm:spPr/>
      <dgm:t>
        <a:bodyPr/>
        <a:lstStyle/>
        <a:p>
          <a:pPr algn="ctr"/>
          <a:r>
            <a:rPr lang="ru-RU" dirty="0" smtClean="0"/>
            <a:t>Дополнительный кружок по спортивным танцам с элементами </a:t>
          </a:r>
          <a:r>
            <a:rPr lang="ru-RU" dirty="0" err="1" smtClean="0"/>
            <a:t>черлидинга</a:t>
          </a:r>
          <a:endParaRPr lang="ru-RU" dirty="0"/>
        </a:p>
      </dgm:t>
    </dgm:pt>
    <dgm:pt modelId="{BAEC3E86-8534-4B4A-99BD-F6C6759758F7}" type="parTrans" cxnId="{92E7E993-CAE4-406C-9184-9C7C851BDCF0}">
      <dgm:prSet/>
      <dgm:spPr/>
      <dgm:t>
        <a:bodyPr/>
        <a:lstStyle/>
        <a:p>
          <a:pPr algn="ctr"/>
          <a:endParaRPr lang="ru-RU"/>
        </a:p>
      </dgm:t>
    </dgm:pt>
    <dgm:pt modelId="{48F856F4-0018-4541-97DF-705B81A59387}" type="sibTrans" cxnId="{92E7E993-CAE4-406C-9184-9C7C851BDCF0}">
      <dgm:prSet/>
      <dgm:spPr/>
      <dgm:t>
        <a:bodyPr/>
        <a:lstStyle/>
        <a:p>
          <a:pPr algn="ctr"/>
          <a:endParaRPr lang="ru-RU"/>
        </a:p>
      </dgm:t>
    </dgm:pt>
    <dgm:pt modelId="{970555F5-0C6B-4A58-940A-F58EB7F44AD3}" type="pres">
      <dgm:prSet presAssocID="{E3D606B6-4106-46AC-A264-1A79BFFBAE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196CEF-FF04-4D3D-B3C7-8BFF0DA65B49}" type="pres">
      <dgm:prSet presAssocID="{D4141218-9868-4F34-80B2-46EAB89EAC1B}" presName="node" presStyleLbl="node1" presStyleIdx="0" presStyleCnt="6" custScaleX="183416" custScaleY="156384" custRadScaleRad="89537" custRadScaleInc="1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0B845-8EDC-4A59-BDE2-7625FB1B0740}" type="pres">
      <dgm:prSet presAssocID="{8AC8A2D9-F35E-4CE1-97BA-23BD48027CE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4384233B-1173-4E7E-B158-2B94878FCDFC}" type="pres">
      <dgm:prSet presAssocID="{8AC8A2D9-F35E-4CE1-97BA-23BD48027CE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00F1710C-1C3C-4F61-B824-C4A0E0E4C451}" type="pres">
      <dgm:prSet presAssocID="{E02A5BF9-94DB-4425-9D69-403D896C9D53}" presName="node" presStyleLbl="node1" presStyleIdx="1" presStyleCnt="6" custScaleX="184055" custScaleY="110579" custRadScaleRad="152763" custRadScaleInc="17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40BA1-0FA9-4B5D-B4F2-AD43F0593ECA}" type="pres">
      <dgm:prSet presAssocID="{E415C35F-ECA9-4925-BE16-B8A049865F10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1C323CC-EC69-48EC-AEAE-C8F6BFF0F36E}" type="pres">
      <dgm:prSet presAssocID="{E415C35F-ECA9-4925-BE16-B8A049865F1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CB1D0FB-2EA1-4A1B-8D3F-4D5DE77531BC}" type="pres">
      <dgm:prSet presAssocID="{36042142-11F0-4B46-BE32-7D44E8410612}" presName="node" presStyleLbl="node1" presStyleIdx="2" presStyleCnt="6" custScaleX="204286" custScaleY="119969" custRadScaleRad="149804" custRadScaleInc="-30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782FC-164A-4078-9295-861E5A5C8D0F}" type="pres">
      <dgm:prSet presAssocID="{794C18A3-9855-4379-AF98-234D1B4980AA}" presName="sibTrans" presStyleLbl="sibTrans2D1" presStyleIdx="2" presStyleCnt="6"/>
      <dgm:spPr/>
      <dgm:t>
        <a:bodyPr/>
        <a:lstStyle/>
        <a:p>
          <a:endParaRPr lang="ru-RU"/>
        </a:p>
      </dgm:t>
    </dgm:pt>
    <dgm:pt modelId="{B92DBE95-34E1-442B-AD18-111A03FD5357}" type="pres">
      <dgm:prSet presAssocID="{794C18A3-9855-4379-AF98-234D1B4980AA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F722BB8-293A-4F35-914E-344DB5B55212}" type="pres">
      <dgm:prSet presAssocID="{C2F8ECF6-1C4E-48FA-8032-9A6515F8A87F}" presName="node" presStyleLbl="node1" presStyleIdx="3" presStyleCnt="6" custScaleX="185731" custScaleY="117204" custRadScaleRad="96595" custRadScaleInc="-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5E79F-0AE0-47BA-89C7-5F9BDDFFC594}" type="pres">
      <dgm:prSet presAssocID="{18A4B85E-E649-4A4D-8E9C-C0D09307050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013AEECD-79AF-4F34-8151-81E0F47AF949}" type="pres">
      <dgm:prSet presAssocID="{18A4B85E-E649-4A4D-8E9C-C0D09307050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33584E7-CC32-4F38-B564-8F389DEC3DCA}" type="pres">
      <dgm:prSet presAssocID="{90BD0A0A-0014-4C00-999F-D5B29150D967}" presName="node" presStyleLbl="node1" presStyleIdx="4" presStyleCnt="6" custScaleX="199232" custScaleY="129749" custRadScaleRad="132060" custRadScaleInc="40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3CABD-DD7D-465D-9ECC-FE4A51BBC197}" type="pres">
      <dgm:prSet presAssocID="{90679554-59D0-4864-AA8C-94EEAD8EDA6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4E31353-C9CF-4FA6-ABDA-E65C2358DF2A}" type="pres">
      <dgm:prSet presAssocID="{90679554-59D0-4864-AA8C-94EEAD8EDA6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7CEDF945-445A-4CA6-AD66-5562249A620C}" type="pres">
      <dgm:prSet presAssocID="{04813CA6-DC5F-446F-8642-CA5856FE1F45}" presName="node" presStyleLbl="node1" presStyleIdx="5" presStyleCnt="6" custScaleX="183029" custScaleY="113428" custRadScaleRad="145272" custRadScaleInc="-11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9AE43-E20D-4BCE-8B7D-65E0AA18AFCD}" type="pres">
      <dgm:prSet presAssocID="{48F856F4-0018-4541-97DF-705B81A59387}" presName="sibTrans" presStyleLbl="sibTrans2D1" presStyleIdx="5" presStyleCnt="6"/>
      <dgm:spPr/>
      <dgm:t>
        <a:bodyPr/>
        <a:lstStyle/>
        <a:p>
          <a:endParaRPr lang="ru-RU"/>
        </a:p>
      </dgm:t>
    </dgm:pt>
    <dgm:pt modelId="{AF82C00A-3846-419F-BC71-61FE373537D5}" type="pres">
      <dgm:prSet presAssocID="{48F856F4-0018-4541-97DF-705B81A59387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78221581-4813-4B77-8938-224C3E2610FA}" type="presOf" srcId="{18A4B85E-E649-4A4D-8E9C-C0D093070502}" destId="{1425E79F-0AE0-47BA-89C7-5F9BDDFFC594}" srcOrd="0" destOrd="0" presId="urn:microsoft.com/office/officeart/2005/8/layout/cycle2"/>
    <dgm:cxn modelId="{83B06CCC-AAA9-441E-A1BD-6643D20B0F77}" srcId="{E3D606B6-4106-46AC-A264-1A79BFFBAEC8}" destId="{E02A5BF9-94DB-4425-9D69-403D896C9D53}" srcOrd="1" destOrd="0" parTransId="{5672BBD6-87D3-4EB7-8C44-14B95903DFDE}" sibTransId="{E415C35F-ECA9-4925-BE16-B8A049865F10}"/>
    <dgm:cxn modelId="{44F01C7E-A7EC-465D-8242-81E9139628A1}" srcId="{E3D606B6-4106-46AC-A264-1A79BFFBAEC8}" destId="{D4141218-9868-4F34-80B2-46EAB89EAC1B}" srcOrd="0" destOrd="0" parTransId="{6CFCEF8B-36D7-4678-B38C-B6DB0CA134AB}" sibTransId="{8AC8A2D9-F35E-4CE1-97BA-23BD48027CE7}"/>
    <dgm:cxn modelId="{465539B2-FF84-4BC2-AE55-A6001F0644F6}" type="presOf" srcId="{04813CA6-DC5F-446F-8642-CA5856FE1F45}" destId="{7CEDF945-445A-4CA6-AD66-5562249A620C}" srcOrd="0" destOrd="0" presId="urn:microsoft.com/office/officeart/2005/8/layout/cycle2"/>
    <dgm:cxn modelId="{51E6EF68-7679-4F23-9BD3-832BE668C186}" type="presOf" srcId="{90BD0A0A-0014-4C00-999F-D5B29150D967}" destId="{D33584E7-CC32-4F38-B564-8F389DEC3DCA}" srcOrd="0" destOrd="0" presId="urn:microsoft.com/office/officeart/2005/8/layout/cycle2"/>
    <dgm:cxn modelId="{8E0CC6CC-C0FD-46BE-A593-C9D182BE70AD}" type="presOf" srcId="{90679554-59D0-4864-AA8C-94EEAD8EDA65}" destId="{E4E31353-C9CF-4FA6-ABDA-E65C2358DF2A}" srcOrd="1" destOrd="0" presId="urn:microsoft.com/office/officeart/2005/8/layout/cycle2"/>
    <dgm:cxn modelId="{92E7E993-CAE4-406C-9184-9C7C851BDCF0}" srcId="{E3D606B6-4106-46AC-A264-1A79BFFBAEC8}" destId="{04813CA6-DC5F-446F-8642-CA5856FE1F45}" srcOrd="5" destOrd="0" parTransId="{BAEC3E86-8534-4B4A-99BD-F6C6759758F7}" sibTransId="{48F856F4-0018-4541-97DF-705B81A59387}"/>
    <dgm:cxn modelId="{4A903BB4-1099-4519-9AC7-45E714EA664F}" type="presOf" srcId="{D4141218-9868-4F34-80B2-46EAB89EAC1B}" destId="{5F196CEF-FF04-4D3D-B3C7-8BFF0DA65B49}" srcOrd="0" destOrd="0" presId="urn:microsoft.com/office/officeart/2005/8/layout/cycle2"/>
    <dgm:cxn modelId="{4AEECBEB-2F2C-4092-888E-73AF1848F797}" type="presOf" srcId="{8AC8A2D9-F35E-4CE1-97BA-23BD48027CE7}" destId="{4384233B-1173-4E7E-B158-2B94878FCDFC}" srcOrd="1" destOrd="0" presId="urn:microsoft.com/office/officeart/2005/8/layout/cycle2"/>
    <dgm:cxn modelId="{F7ABBCA2-05FC-476F-955A-11C1CAB3F36A}" type="presOf" srcId="{E3D606B6-4106-46AC-A264-1A79BFFBAEC8}" destId="{970555F5-0C6B-4A58-940A-F58EB7F44AD3}" srcOrd="0" destOrd="0" presId="urn:microsoft.com/office/officeart/2005/8/layout/cycle2"/>
    <dgm:cxn modelId="{E5FF42FF-282B-4639-A0BB-BDA35652A6EB}" type="presOf" srcId="{E02A5BF9-94DB-4425-9D69-403D896C9D53}" destId="{00F1710C-1C3C-4F61-B824-C4A0E0E4C451}" srcOrd="0" destOrd="0" presId="urn:microsoft.com/office/officeart/2005/8/layout/cycle2"/>
    <dgm:cxn modelId="{AEAC491C-1AB9-45AB-B4FA-D872F683F0F6}" type="presOf" srcId="{C2F8ECF6-1C4E-48FA-8032-9A6515F8A87F}" destId="{DF722BB8-293A-4F35-914E-344DB5B55212}" srcOrd="0" destOrd="0" presId="urn:microsoft.com/office/officeart/2005/8/layout/cycle2"/>
    <dgm:cxn modelId="{568FD233-28FA-4393-88B9-386BC271BF58}" type="presOf" srcId="{48F856F4-0018-4541-97DF-705B81A59387}" destId="{0469AE43-E20D-4BCE-8B7D-65E0AA18AFCD}" srcOrd="0" destOrd="0" presId="urn:microsoft.com/office/officeart/2005/8/layout/cycle2"/>
    <dgm:cxn modelId="{C60C6B94-0A76-4459-87CD-A4535A523843}" type="presOf" srcId="{90679554-59D0-4864-AA8C-94EEAD8EDA65}" destId="{BF53CABD-DD7D-465D-9ECC-FE4A51BBC197}" srcOrd="0" destOrd="0" presId="urn:microsoft.com/office/officeart/2005/8/layout/cycle2"/>
    <dgm:cxn modelId="{5E2F78D2-2B1F-48D0-A661-9B14DBE5769C}" type="presOf" srcId="{48F856F4-0018-4541-97DF-705B81A59387}" destId="{AF82C00A-3846-419F-BC71-61FE373537D5}" srcOrd="1" destOrd="0" presId="urn:microsoft.com/office/officeart/2005/8/layout/cycle2"/>
    <dgm:cxn modelId="{38904EA1-E82E-4720-8F7F-3D260BA8BBF7}" srcId="{E3D606B6-4106-46AC-A264-1A79BFFBAEC8}" destId="{90BD0A0A-0014-4C00-999F-D5B29150D967}" srcOrd="4" destOrd="0" parTransId="{523A64A1-D8CC-4C03-8A31-AA283AB4A560}" sibTransId="{90679554-59D0-4864-AA8C-94EEAD8EDA65}"/>
    <dgm:cxn modelId="{0BB8F08E-4A9D-411D-B50C-8AF01BDE3AD4}" type="presOf" srcId="{8AC8A2D9-F35E-4CE1-97BA-23BD48027CE7}" destId="{03A0B845-8EDC-4A59-BDE2-7625FB1B0740}" srcOrd="0" destOrd="0" presId="urn:microsoft.com/office/officeart/2005/8/layout/cycle2"/>
    <dgm:cxn modelId="{E5D5CEF1-C8F2-4129-9C60-5295735BCB2C}" type="presOf" srcId="{36042142-11F0-4B46-BE32-7D44E8410612}" destId="{4CB1D0FB-2EA1-4A1B-8D3F-4D5DE77531BC}" srcOrd="0" destOrd="0" presId="urn:microsoft.com/office/officeart/2005/8/layout/cycle2"/>
    <dgm:cxn modelId="{06FCE66C-4BB2-4E5F-B373-31752C70968A}" type="presOf" srcId="{E415C35F-ECA9-4925-BE16-B8A049865F10}" destId="{C1C323CC-EC69-48EC-AEAE-C8F6BFF0F36E}" srcOrd="1" destOrd="0" presId="urn:microsoft.com/office/officeart/2005/8/layout/cycle2"/>
    <dgm:cxn modelId="{C276B6F0-9932-4EC3-A642-555AC3E29A7B}" type="presOf" srcId="{794C18A3-9855-4379-AF98-234D1B4980AA}" destId="{9F5782FC-164A-4078-9295-861E5A5C8D0F}" srcOrd="0" destOrd="0" presId="urn:microsoft.com/office/officeart/2005/8/layout/cycle2"/>
    <dgm:cxn modelId="{FDF52283-EB77-434D-8C99-BBD1E765BF85}" type="presOf" srcId="{794C18A3-9855-4379-AF98-234D1B4980AA}" destId="{B92DBE95-34E1-442B-AD18-111A03FD5357}" srcOrd="1" destOrd="0" presId="urn:microsoft.com/office/officeart/2005/8/layout/cycle2"/>
    <dgm:cxn modelId="{9934BF6E-688C-4D9C-90CE-ADA8E379641A}" srcId="{E3D606B6-4106-46AC-A264-1A79BFFBAEC8}" destId="{C2F8ECF6-1C4E-48FA-8032-9A6515F8A87F}" srcOrd="3" destOrd="0" parTransId="{F87BD139-2EB8-48CE-A9FE-47916644426B}" sibTransId="{18A4B85E-E649-4A4D-8E9C-C0D093070502}"/>
    <dgm:cxn modelId="{5FCD8B60-19C0-4FB0-B954-57A94C83FD6D}" type="presOf" srcId="{E415C35F-ECA9-4925-BE16-B8A049865F10}" destId="{A8440BA1-0FA9-4B5D-B4F2-AD43F0593ECA}" srcOrd="0" destOrd="0" presId="urn:microsoft.com/office/officeart/2005/8/layout/cycle2"/>
    <dgm:cxn modelId="{1C65B9AA-28D0-4182-92AD-658B9B8792DE}" type="presOf" srcId="{18A4B85E-E649-4A4D-8E9C-C0D093070502}" destId="{013AEECD-79AF-4F34-8151-81E0F47AF949}" srcOrd="1" destOrd="0" presId="urn:microsoft.com/office/officeart/2005/8/layout/cycle2"/>
    <dgm:cxn modelId="{05E46926-9083-40EE-ABB0-D7E8694834C3}" srcId="{E3D606B6-4106-46AC-A264-1A79BFFBAEC8}" destId="{36042142-11F0-4B46-BE32-7D44E8410612}" srcOrd="2" destOrd="0" parTransId="{336F77D9-9C4D-4BB5-BF10-DB74C8A2FF13}" sibTransId="{794C18A3-9855-4379-AF98-234D1B4980AA}"/>
    <dgm:cxn modelId="{EE9F7A2E-CFA6-4F3E-81E9-0207B9B61D00}" type="presParOf" srcId="{970555F5-0C6B-4A58-940A-F58EB7F44AD3}" destId="{5F196CEF-FF04-4D3D-B3C7-8BFF0DA65B49}" srcOrd="0" destOrd="0" presId="urn:microsoft.com/office/officeart/2005/8/layout/cycle2"/>
    <dgm:cxn modelId="{A6DBD5A1-DCDA-421C-9860-F02569357DB3}" type="presParOf" srcId="{970555F5-0C6B-4A58-940A-F58EB7F44AD3}" destId="{03A0B845-8EDC-4A59-BDE2-7625FB1B0740}" srcOrd="1" destOrd="0" presId="urn:microsoft.com/office/officeart/2005/8/layout/cycle2"/>
    <dgm:cxn modelId="{B013380F-DE82-491D-9FC2-4FFDBFDB241F}" type="presParOf" srcId="{03A0B845-8EDC-4A59-BDE2-7625FB1B0740}" destId="{4384233B-1173-4E7E-B158-2B94878FCDFC}" srcOrd="0" destOrd="0" presId="urn:microsoft.com/office/officeart/2005/8/layout/cycle2"/>
    <dgm:cxn modelId="{6CDE79BE-1486-4C8D-B8D9-0927014EC49E}" type="presParOf" srcId="{970555F5-0C6B-4A58-940A-F58EB7F44AD3}" destId="{00F1710C-1C3C-4F61-B824-C4A0E0E4C451}" srcOrd="2" destOrd="0" presId="urn:microsoft.com/office/officeart/2005/8/layout/cycle2"/>
    <dgm:cxn modelId="{A6337D42-5657-4A7B-B751-F914791A8452}" type="presParOf" srcId="{970555F5-0C6B-4A58-940A-F58EB7F44AD3}" destId="{A8440BA1-0FA9-4B5D-B4F2-AD43F0593ECA}" srcOrd="3" destOrd="0" presId="urn:microsoft.com/office/officeart/2005/8/layout/cycle2"/>
    <dgm:cxn modelId="{BDEF80C6-7B12-465C-A954-DD362356D7D3}" type="presParOf" srcId="{A8440BA1-0FA9-4B5D-B4F2-AD43F0593ECA}" destId="{C1C323CC-EC69-48EC-AEAE-C8F6BFF0F36E}" srcOrd="0" destOrd="0" presId="urn:microsoft.com/office/officeart/2005/8/layout/cycle2"/>
    <dgm:cxn modelId="{896AB2A9-58F1-468F-97C9-1D158C4F968E}" type="presParOf" srcId="{970555F5-0C6B-4A58-940A-F58EB7F44AD3}" destId="{4CB1D0FB-2EA1-4A1B-8D3F-4D5DE77531BC}" srcOrd="4" destOrd="0" presId="urn:microsoft.com/office/officeart/2005/8/layout/cycle2"/>
    <dgm:cxn modelId="{F03D69D3-BC1D-44ED-8DF0-3A468E398955}" type="presParOf" srcId="{970555F5-0C6B-4A58-940A-F58EB7F44AD3}" destId="{9F5782FC-164A-4078-9295-861E5A5C8D0F}" srcOrd="5" destOrd="0" presId="urn:microsoft.com/office/officeart/2005/8/layout/cycle2"/>
    <dgm:cxn modelId="{4163C3AC-A780-46EF-A1B9-73635F0465DA}" type="presParOf" srcId="{9F5782FC-164A-4078-9295-861E5A5C8D0F}" destId="{B92DBE95-34E1-442B-AD18-111A03FD5357}" srcOrd="0" destOrd="0" presId="urn:microsoft.com/office/officeart/2005/8/layout/cycle2"/>
    <dgm:cxn modelId="{A45A72ED-1616-4F08-A105-BD27B13ABC1F}" type="presParOf" srcId="{970555F5-0C6B-4A58-940A-F58EB7F44AD3}" destId="{DF722BB8-293A-4F35-914E-344DB5B55212}" srcOrd="6" destOrd="0" presId="urn:microsoft.com/office/officeart/2005/8/layout/cycle2"/>
    <dgm:cxn modelId="{814CD807-68D1-4D3B-BE10-3ED47C645737}" type="presParOf" srcId="{970555F5-0C6B-4A58-940A-F58EB7F44AD3}" destId="{1425E79F-0AE0-47BA-89C7-5F9BDDFFC594}" srcOrd="7" destOrd="0" presId="urn:microsoft.com/office/officeart/2005/8/layout/cycle2"/>
    <dgm:cxn modelId="{BC8E4CC3-E5DD-40B8-B227-544AB6E5EA8D}" type="presParOf" srcId="{1425E79F-0AE0-47BA-89C7-5F9BDDFFC594}" destId="{013AEECD-79AF-4F34-8151-81E0F47AF949}" srcOrd="0" destOrd="0" presId="urn:microsoft.com/office/officeart/2005/8/layout/cycle2"/>
    <dgm:cxn modelId="{5D243B41-2DAB-4ADB-A85E-109905EA4ED9}" type="presParOf" srcId="{970555F5-0C6B-4A58-940A-F58EB7F44AD3}" destId="{D33584E7-CC32-4F38-B564-8F389DEC3DCA}" srcOrd="8" destOrd="0" presId="urn:microsoft.com/office/officeart/2005/8/layout/cycle2"/>
    <dgm:cxn modelId="{DACDAB4B-7413-45A5-BA2F-DDFDA042BF2B}" type="presParOf" srcId="{970555F5-0C6B-4A58-940A-F58EB7F44AD3}" destId="{BF53CABD-DD7D-465D-9ECC-FE4A51BBC197}" srcOrd="9" destOrd="0" presId="urn:microsoft.com/office/officeart/2005/8/layout/cycle2"/>
    <dgm:cxn modelId="{EA51A174-CA40-4044-A05A-6CA5DF738BBB}" type="presParOf" srcId="{BF53CABD-DD7D-465D-9ECC-FE4A51BBC197}" destId="{E4E31353-C9CF-4FA6-ABDA-E65C2358DF2A}" srcOrd="0" destOrd="0" presId="urn:microsoft.com/office/officeart/2005/8/layout/cycle2"/>
    <dgm:cxn modelId="{92BB5D5B-F3A3-4480-B9C3-910687DA3681}" type="presParOf" srcId="{970555F5-0C6B-4A58-940A-F58EB7F44AD3}" destId="{7CEDF945-445A-4CA6-AD66-5562249A620C}" srcOrd="10" destOrd="0" presId="urn:microsoft.com/office/officeart/2005/8/layout/cycle2"/>
    <dgm:cxn modelId="{2D87EB0B-7EF9-4F23-B5D8-A7B08C31C4CC}" type="presParOf" srcId="{970555F5-0C6B-4A58-940A-F58EB7F44AD3}" destId="{0469AE43-E20D-4BCE-8B7D-65E0AA18AFCD}" srcOrd="11" destOrd="0" presId="urn:microsoft.com/office/officeart/2005/8/layout/cycle2"/>
    <dgm:cxn modelId="{D7142E1E-46A0-4B3F-B964-9EF89F03E610}" type="presParOf" srcId="{0469AE43-E20D-4BCE-8B7D-65E0AA18AFCD}" destId="{AF82C00A-3846-419F-BC71-61FE373537D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94B139-53C9-4A72-B3A8-47BAE07CC9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022BC2-61AD-495A-8F50-DCA4D40C5AC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Занятие по физическому развитию имеет трехчастную классическую структуру.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B407FE3-8F6E-431D-AEC9-556F529D3219}" type="parTrans" cxnId="{8D4F19B1-0F38-480A-B486-31B5B6AEB279}">
      <dgm:prSet/>
      <dgm:spPr/>
      <dgm:t>
        <a:bodyPr/>
        <a:lstStyle/>
        <a:p>
          <a:endParaRPr lang="ru-RU"/>
        </a:p>
      </dgm:t>
    </dgm:pt>
    <dgm:pt modelId="{C7FC5C95-B45E-4F52-B694-06051444B786}" type="sibTrans" cxnId="{8D4F19B1-0F38-480A-B486-31B5B6AEB279}">
      <dgm:prSet/>
      <dgm:spPr/>
      <dgm:t>
        <a:bodyPr/>
        <a:lstStyle/>
        <a:p>
          <a:endParaRPr lang="ru-RU"/>
        </a:p>
      </dgm:t>
    </dgm:pt>
    <dgm:pt modelId="{86C1457F-1C2F-40F8-A23A-26BABE9C4A14}" type="pres">
      <dgm:prSet presAssocID="{DD94B139-53C9-4A72-B3A8-47BAE07CC9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EF352-5936-4B5F-A630-8DA8C11ECD79}" type="pres">
      <dgm:prSet presAssocID="{C2022BC2-61AD-495A-8F50-DCA4D40C5AC9}" presName="parentLin" presStyleCnt="0"/>
      <dgm:spPr/>
    </dgm:pt>
    <dgm:pt modelId="{C093EF26-7875-4F54-A721-D76F0FBD1B59}" type="pres">
      <dgm:prSet presAssocID="{C2022BC2-61AD-495A-8F50-DCA4D40C5AC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771CF5A-8895-4333-8B6B-EA51B5ADA65C}" type="pres">
      <dgm:prSet presAssocID="{C2022BC2-61AD-495A-8F50-DCA4D40C5AC9}" presName="parentText" presStyleLbl="node1" presStyleIdx="0" presStyleCnt="1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534E1-3B49-4066-A581-686706EC0F52}" type="pres">
      <dgm:prSet presAssocID="{C2022BC2-61AD-495A-8F50-DCA4D40C5AC9}" presName="negativeSpace" presStyleCnt="0"/>
      <dgm:spPr/>
    </dgm:pt>
    <dgm:pt modelId="{900AE24C-7551-458B-8E6F-6C35658683BF}" type="pres">
      <dgm:prSet presAssocID="{C2022BC2-61AD-495A-8F50-DCA4D40C5AC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7BAA9D2-08CA-4754-815E-C352A114678B}" type="presOf" srcId="{DD94B139-53C9-4A72-B3A8-47BAE07CC9AB}" destId="{86C1457F-1C2F-40F8-A23A-26BABE9C4A14}" srcOrd="0" destOrd="0" presId="urn:microsoft.com/office/officeart/2005/8/layout/list1"/>
    <dgm:cxn modelId="{BB23CE48-1099-44CC-9179-D1AF049E71B7}" type="presOf" srcId="{C2022BC2-61AD-495A-8F50-DCA4D40C5AC9}" destId="{C093EF26-7875-4F54-A721-D76F0FBD1B59}" srcOrd="0" destOrd="0" presId="urn:microsoft.com/office/officeart/2005/8/layout/list1"/>
    <dgm:cxn modelId="{8D4F19B1-0F38-480A-B486-31B5B6AEB279}" srcId="{DD94B139-53C9-4A72-B3A8-47BAE07CC9AB}" destId="{C2022BC2-61AD-495A-8F50-DCA4D40C5AC9}" srcOrd="0" destOrd="0" parTransId="{CB407FE3-8F6E-431D-AEC9-556F529D3219}" sibTransId="{C7FC5C95-B45E-4F52-B694-06051444B786}"/>
    <dgm:cxn modelId="{66C55657-62AF-4AF9-B3E9-9EEA0993816A}" type="presOf" srcId="{C2022BC2-61AD-495A-8F50-DCA4D40C5AC9}" destId="{0771CF5A-8895-4333-8B6B-EA51B5ADA65C}" srcOrd="1" destOrd="0" presId="urn:microsoft.com/office/officeart/2005/8/layout/list1"/>
    <dgm:cxn modelId="{2B406F5D-08C8-4A7E-A491-97C50AF4BC74}" type="presParOf" srcId="{86C1457F-1C2F-40F8-A23A-26BABE9C4A14}" destId="{033EF352-5936-4B5F-A630-8DA8C11ECD79}" srcOrd="0" destOrd="0" presId="urn:microsoft.com/office/officeart/2005/8/layout/list1"/>
    <dgm:cxn modelId="{D32CD04E-3883-4A97-B096-864EBF1C0791}" type="presParOf" srcId="{033EF352-5936-4B5F-A630-8DA8C11ECD79}" destId="{C093EF26-7875-4F54-A721-D76F0FBD1B59}" srcOrd="0" destOrd="0" presId="urn:microsoft.com/office/officeart/2005/8/layout/list1"/>
    <dgm:cxn modelId="{BBE1470D-4949-40D9-83FC-6A8265EEB3BF}" type="presParOf" srcId="{033EF352-5936-4B5F-A630-8DA8C11ECD79}" destId="{0771CF5A-8895-4333-8B6B-EA51B5ADA65C}" srcOrd="1" destOrd="0" presId="urn:microsoft.com/office/officeart/2005/8/layout/list1"/>
    <dgm:cxn modelId="{C37EDFB6-0EF5-4445-B58C-E14B2CEB0635}" type="presParOf" srcId="{86C1457F-1C2F-40F8-A23A-26BABE9C4A14}" destId="{B28534E1-3B49-4066-A581-686706EC0F52}" srcOrd="1" destOrd="0" presId="urn:microsoft.com/office/officeart/2005/8/layout/list1"/>
    <dgm:cxn modelId="{9B917479-1C2F-4F09-998A-77B73CDDC8FB}" type="presParOf" srcId="{86C1457F-1C2F-40F8-A23A-26BABE9C4A14}" destId="{900AE24C-7551-458B-8E6F-6C35658683B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3738D6-A3FC-4B37-87F8-4966EC59027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7EF4904-76C3-4250-8865-BB47CEBE63B5}">
      <dgm:prSet phldrT="[Текст]" custT="1"/>
      <dgm:spPr/>
      <dgm:t>
        <a:bodyPr/>
        <a:lstStyle/>
        <a:p>
          <a:pPr rtl="0"/>
          <a:r>
            <a: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Цель вводной части: </a:t>
          </a:r>
          <a:r>
            <a:rPr kumimoji="0" lang="ru-RU" sz="1400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разогреть организм</a:t>
          </a:r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, подготовить его к нагрузке. Это движения динамического характера: ходьба, бег, прыжки (Сайкина, </a:t>
          </a:r>
          <a:r>
            <a:rPr kumimoji="0" lang="ru-RU" sz="1400" b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Фирилёва</a:t>
          </a:r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). Комплексы могут начинаться самыми разнообразными вариантами ходьбы с </a:t>
          </a:r>
          <a:r>
            <a:rPr kumimoji="0" lang="ru-RU" sz="1400" b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речёвками</a:t>
          </a:r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, три вида бега с помпонами, затем перестроения с </a:t>
          </a:r>
          <a:r>
            <a:rPr kumimoji="0" lang="ru-RU" sz="1400" b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речёвками</a:t>
          </a:r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и базовыми движениями рук с помпонами и прыжками.</a:t>
          </a:r>
          <a:endParaRPr lang="ru-RU" sz="1400" dirty="0"/>
        </a:p>
      </dgm:t>
    </dgm:pt>
    <dgm:pt modelId="{DE8B4C2C-E2F1-4A50-9584-39A9D53D726C}" type="parTrans" cxnId="{498E6AE9-08F3-4FF2-9F30-C5EC2810DE82}">
      <dgm:prSet/>
      <dgm:spPr/>
      <dgm:t>
        <a:bodyPr/>
        <a:lstStyle/>
        <a:p>
          <a:endParaRPr lang="ru-RU"/>
        </a:p>
      </dgm:t>
    </dgm:pt>
    <dgm:pt modelId="{D2FDF3FD-C9D1-46C8-B0DC-8DB6BD436702}" type="sibTrans" cxnId="{498E6AE9-08F3-4FF2-9F30-C5EC2810DE82}">
      <dgm:prSet/>
      <dgm:spPr/>
      <dgm:t>
        <a:bodyPr/>
        <a:lstStyle/>
        <a:p>
          <a:endParaRPr lang="ru-RU"/>
        </a:p>
      </dgm:t>
    </dgm:pt>
    <dgm:pt modelId="{F4D54887-45D5-419C-B50B-D3979BCE2F77}">
      <dgm:prSet phldrT="[Текст]" custT="1"/>
      <dgm:spPr/>
      <dgm:t>
        <a:bodyPr/>
        <a:lstStyle/>
        <a:p>
          <a:pPr algn="ctr"/>
          <a:r>
            <a: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Цель основной части:</a:t>
          </a:r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улучшать развитие физических качеств, повторять основные движения, способствовать эмоциональному подъёму детей. В начале основной части следует серия упражнений </a:t>
          </a:r>
          <a:r>
            <a:rPr kumimoji="0" lang="ru-RU" sz="1400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разминочного характера</a:t>
          </a:r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: </a:t>
          </a:r>
          <a:r>
            <a:rPr kumimoji="0" lang="ru-RU" sz="1400" b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общеразвивающие</a:t>
          </a:r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упражнения с помпонами, поднимание рук вверх, в стороны; упражнения для мышц шеи. Выполнение координационных упражнений следует планировать на первую половину основной части занятия, поскольку они быстро ведут к утомляемости.</a:t>
          </a:r>
          <a:endParaRPr kumimoji="0" lang="ru-RU" sz="1400" b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Следующая серия упражнений -</a:t>
          </a:r>
          <a:r>
            <a:rPr kumimoji="0" lang="ru-RU" sz="1400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нагрузочная</a:t>
          </a:r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. Здесь предлагаются упражнения интенсивного характера: различные наклоны, раскачивания туловища, выпады, приседания. Упражнения можно выполнять под счёт, хлопки или </a:t>
          </a:r>
          <a:r>
            <a:rPr kumimoji="0" lang="ru-RU" sz="1400" b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речёвки</a:t>
          </a:r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. В основной части можно использовать игры с помпонами, элементы хореографии, ритмику.</a:t>
          </a:r>
          <a:endParaRPr lang="ru-RU" sz="1400" dirty="0"/>
        </a:p>
      </dgm:t>
    </dgm:pt>
    <dgm:pt modelId="{12F85979-C82C-43C5-93AF-627941A83FB5}" type="parTrans" cxnId="{44D3D5B7-B5EC-49EE-ABA0-435808EF790F}">
      <dgm:prSet/>
      <dgm:spPr/>
      <dgm:t>
        <a:bodyPr/>
        <a:lstStyle/>
        <a:p>
          <a:endParaRPr lang="ru-RU"/>
        </a:p>
      </dgm:t>
    </dgm:pt>
    <dgm:pt modelId="{36AC2599-ACE9-44C7-9F86-D75C668C1224}" type="sibTrans" cxnId="{44D3D5B7-B5EC-49EE-ABA0-435808EF790F}">
      <dgm:prSet/>
      <dgm:spPr/>
      <dgm:t>
        <a:bodyPr/>
        <a:lstStyle/>
        <a:p>
          <a:endParaRPr lang="ru-RU"/>
        </a:p>
      </dgm:t>
    </dgm:pt>
    <dgm:pt modelId="{F8162420-5FFF-4D84-BDDF-3CC1FC874EF0}">
      <dgm:prSet phldrT="[Текст]" custT="1"/>
      <dgm:spPr/>
      <dgm:t>
        <a:bodyPr/>
        <a:lstStyle/>
        <a:p>
          <a:r>
            <a: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Цель заключительной части:</a:t>
          </a:r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400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восстановление дыхания </a:t>
          </a:r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 использованием </a:t>
          </a:r>
          <a:r>
            <a:rPr kumimoji="0" lang="ru-RU" sz="1400" b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стретчинга</a:t>
          </a:r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или других игровых приемов.</a:t>
          </a:r>
          <a:endParaRPr lang="ru-RU" sz="1400" dirty="0"/>
        </a:p>
      </dgm:t>
    </dgm:pt>
    <dgm:pt modelId="{3379853E-2A2F-4731-A16E-460CA8FE4396}" type="parTrans" cxnId="{987EFE0D-973F-4E05-8FE0-9B2B34C02F77}">
      <dgm:prSet/>
      <dgm:spPr/>
      <dgm:t>
        <a:bodyPr/>
        <a:lstStyle/>
        <a:p>
          <a:endParaRPr lang="ru-RU"/>
        </a:p>
      </dgm:t>
    </dgm:pt>
    <dgm:pt modelId="{CF5E5E23-2FCE-4A91-932A-C79FD76F775E}" type="sibTrans" cxnId="{987EFE0D-973F-4E05-8FE0-9B2B34C02F77}">
      <dgm:prSet/>
      <dgm:spPr/>
      <dgm:t>
        <a:bodyPr/>
        <a:lstStyle/>
        <a:p>
          <a:endParaRPr lang="ru-RU"/>
        </a:p>
      </dgm:t>
    </dgm:pt>
    <dgm:pt modelId="{3A756B4E-7D18-4894-8BC2-1E6D000EA4DB}" type="pres">
      <dgm:prSet presAssocID="{053738D6-A3FC-4B37-87F8-4966EC59027D}" presName="compositeShape" presStyleCnt="0">
        <dgm:presLayoutVars>
          <dgm:dir/>
          <dgm:resizeHandles/>
        </dgm:presLayoutVars>
      </dgm:prSet>
      <dgm:spPr/>
    </dgm:pt>
    <dgm:pt modelId="{9DBB880C-00CF-411E-AF60-8C6EF348D130}" type="pres">
      <dgm:prSet presAssocID="{053738D6-A3FC-4B37-87F8-4966EC59027D}" presName="pyramid" presStyleLbl="node1" presStyleIdx="0" presStyleCnt="1"/>
      <dgm:spPr/>
    </dgm:pt>
    <dgm:pt modelId="{26F6DC19-A63B-4260-BACD-D31BCA3CF398}" type="pres">
      <dgm:prSet presAssocID="{053738D6-A3FC-4B37-87F8-4966EC59027D}" presName="theList" presStyleCnt="0"/>
      <dgm:spPr/>
    </dgm:pt>
    <dgm:pt modelId="{EA34CE1B-F2E3-4AC9-81E3-8159603A6EEE}" type="pres">
      <dgm:prSet presAssocID="{E7EF4904-76C3-4250-8865-BB47CEBE63B5}" presName="aNode" presStyleLbl="fgAcc1" presStyleIdx="0" presStyleCnt="3" custScaleX="166952" custScaleY="847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7B5AE-B9C7-46F0-8BA2-2EAADABC8D9D}" type="pres">
      <dgm:prSet presAssocID="{E7EF4904-76C3-4250-8865-BB47CEBE63B5}" presName="aSpace" presStyleCnt="0"/>
      <dgm:spPr/>
    </dgm:pt>
    <dgm:pt modelId="{09AF6FA6-7F0F-4421-8919-AC4406EF02F8}" type="pres">
      <dgm:prSet presAssocID="{F4D54887-45D5-419C-B50B-D3979BCE2F77}" presName="aNode" presStyleLbl="fgAcc1" presStyleIdx="1" presStyleCnt="3" custScaleX="227848" custScaleY="1134217" custLinFactNeighborX="6620" custLinFactNeighborY="85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C8951-44FD-48DF-93D1-E831EC676F29}" type="pres">
      <dgm:prSet presAssocID="{F4D54887-45D5-419C-B50B-D3979BCE2F77}" presName="aSpace" presStyleCnt="0"/>
      <dgm:spPr/>
    </dgm:pt>
    <dgm:pt modelId="{6D3137B1-0E83-456B-95AE-5ABD2DF93E3E}" type="pres">
      <dgm:prSet presAssocID="{F8162420-5FFF-4D84-BDDF-3CC1FC874EF0}" presName="aNode" presStyleLbl="fgAcc1" presStyleIdx="2" presStyleCnt="3" custScaleX="225374" custScaleY="487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8FEA1-BF45-444E-8A35-73DF4D57F63F}" type="pres">
      <dgm:prSet presAssocID="{F8162420-5FFF-4D84-BDDF-3CC1FC874EF0}" presName="aSpace" presStyleCnt="0"/>
      <dgm:spPr/>
    </dgm:pt>
  </dgm:ptLst>
  <dgm:cxnLst>
    <dgm:cxn modelId="{44D3D5B7-B5EC-49EE-ABA0-435808EF790F}" srcId="{053738D6-A3FC-4B37-87F8-4966EC59027D}" destId="{F4D54887-45D5-419C-B50B-D3979BCE2F77}" srcOrd="1" destOrd="0" parTransId="{12F85979-C82C-43C5-93AF-627941A83FB5}" sibTransId="{36AC2599-ACE9-44C7-9F86-D75C668C1224}"/>
    <dgm:cxn modelId="{D05DAD8B-19E2-4F2F-ACC1-24078BA0A131}" type="presOf" srcId="{F4D54887-45D5-419C-B50B-D3979BCE2F77}" destId="{09AF6FA6-7F0F-4421-8919-AC4406EF02F8}" srcOrd="0" destOrd="0" presId="urn:microsoft.com/office/officeart/2005/8/layout/pyramid2"/>
    <dgm:cxn modelId="{498E6AE9-08F3-4FF2-9F30-C5EC2810DE82}" srcId="{053738D6-A3FC-4B37-87F8-4966EC59027D}" destId="{E7EF4904-76C3-4250-8865-BB47CEBE63B5}" srcOrd="0" destOrd="0" parTransId="{DE8B4C2C-E2F1-4A50-9584-39A9D53D726C}" sibTransId="{D2FDF3FD-C9D1-46C8-B0DC-8DB6BD436702}"/>
    <dgm:cxn modelId="{140CD8D1-49A0-497C-B669-A7480BC41ED6}" type="presOf" srcId="{F8162420-5FFF-4D84-BDDF-3CC1FC874EF0}" destId="{6D3137B1-0E83-456B-95AE-5ABD2DF93E3E}" srcOrd="0" destOrd="0" presId="urn:microsoft.com/office/officeart/2005/8/layout/pyramid2"/>
    <dgm:cxn modelId="{987EFE0D-973F-4E05-8FE0-9B2B34C02F77}" srcId="{053738D6-A3FC-4B37-87F8-4966EC59027D}" destId="{F8162420-5FFF-4D84-BDDF-3CC1FC874EF0}" srcOrd="2" destOrd="0" parTransId="{3379853E-2A2F-4731-A16E-460CA8FE4396}" sibTransId="{CF5E5E23-2FCE-4A91-932A-C79FD76F775E}"/>
    <dgm:cxn modelId="{765DA3C0-6DD5-41A9-9259-B8462B3CC8D3}" type="presOf" srcId="{E7EF4904-76C3-4250-8865-BB47CEBE63B5}" destId="{EA34CE1B-F2E3-4AC9-81E3-8159603A6EEE}" srcOrd="0" destOrd="0" presId="urn:microsoft.com/office/officeart/2005/8/layout/pyramid2"/>
    <dgm:cxn modelId="{5194651F-F921-491F-B3DB-503AB28D42BA}" type="presOf" srcId="{053738D6-A3FC-4B37-87F8-4966EC59027D}" destId="{3A756B4E-7D18-4894-8BC2-1E6D000EA4DB}" srcOrd="0" destOrd="0" presId="urn:microsoft.com/office/officeart/2005/8/layout/pyramid2"/>
    <dgm:cxn modelId="{B00699DA-098B-4CD9-ABDB-CB72F799317E}" type="presParOf" srcId="{3A756B4E-7D18-4894-8BC2-1E6D000EA4DB}" destId="{9DBB880C-00CF-411E-AF60-8C6EF348D130}" srcOrd="0" destOrd="0" presId="urn:microsoft.com/office/officeart/2005/8/layout/pyramid2"/>
    <dgm:cxn modelId="{FC66273D-332D-4549-A2D4-06058DBD937F}" type="presParOf" srcId="{3A756B4E-7D18-4894-8BC2-1E6D000EA4DB}" destId="{26F6DC19-A63B-4260-BACD-D31BCA3CF398}" srcOrd="1" destOrd="0" presId="urn:microsoft.com/office/officeart/2005/8/layout/pyramid2"/>
    <dgm:cxn modelId="{81D75CBA-FA3F-413D-BED2-64D8E7F5F027}" type="presParOf" srcId="{26F6DC19-A63B-4260-BACD-D31BCA3CF398}" destId="{EA34CE1B-F2E3-4AC9-81E3-8159603A6EEE}" srcOrd="0" destOrd="0" presId="urn:microsoft.com/office/officeart/2005/8/layout/pyramid2"/>
    <dgm:cxn modelId="{8F09DAD2-D088-4601-91B1-C1629560B8B3}" type="presParOf" srcId="{26F6DC19-A63B-4260-BACD-D31BCA3CF398}" destId="{9C07B5AE-B9C7-46F0-8BA2-2EAADABC8D9D}" srcOrd="1" destOrd="0" presId="urn:microsoft.com/office/officeart/2005/8/layout/pyramid2"/>
    <dgm:cxn modelId="{668F3BE0-3967-476F-A647-8B21CEB823F4}" type="presParOf" srcId="{26F6DC19-A63B-4260-BACD-D31BCA3CF398}" destId="{09AF6FA6-7F0F-4421-8919-AC4406EF02F8}" srcOrd="2" destOrd="0" presId="urn:microsoft.com/office/officeart/2005/8/layout/pyramid2"/>
    <dgm:cxn modelId="{0271748A-83A5-4ED5-BB43-12A7A46D5C9E}" type="presParOf" srcId="{26F6DC19-A63B-4260-BACD-D31BCA3CF398}" destId="{945C8951-44FD-48DF-93D1-E831EC676F29}" srcOrd="3" destOrd="0" presId="urn:microsoft.com/office/officeart/2005/8/layout/pyramid2"/>
    <dgm:cxn modelId="{10E5D3A1-56A7-4A85-992E-50CED5D3BC49}" type="presParOf" srcId="{26F6DC19-A63B-4260-BACD-D31BCA3CF398}" destId="{6D3137B1-0E83-456B-95AE-5ABD2DF93E3E}" srcOrd="4" destOrd="0" presId="urn:microsoft.com/office/officeart/2005/8/layout/pyramid2"/>
    <dgm:cxn modelId="{BABB5C9D-35E7-4B69-8CB8-DCB4726D7271}" type="presParOf" srcId="{26F6DC19-A63B-4260-BACD-D31BCA3CF398}" destId="{CC28FEA1-BF45-444E-8A35-73DF4D57F63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96CEF-FF04-4D3D-B3C7-8BFF0DA65B49}">
      <dsp:nvSpPr>
        <dsp:cNvPr id="0" name=""/>
        <dsp:cNvSpPr/>
      </dsp:nvSpPr>
      <dsp:spPr>
        <a:xfrm>
          <a:off x="2949645" y="-35707"/>
          <a:ext cx="2455253" cy="2093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Занятия по физическому развитию с использованием элементов </a:t>
          </a:r>
          <a:r>
            <a:rPr lang="ru-RU" sz="1400" kern="1200" dirty="0" err="1" smtClean="0"/>
            <a:t>чарлидинга</a:t>
          </a:r>
          <a:endParaRPr lang="ru-RU" sz="1400" kern="1200" dirty="0"/>
        </a:p>
      </dsp:txBody>
      <dsp:txXfrm>
        <a:off x="3309208" y="270864"/>
        <a:ext cx="1736127" cy="1480253"/>
      </dsp:txXfrm>
    </dsp:sp>
    <dsp:sp modelId="{03A0B845-8EDC-4A59-BDE2-7625FB1B0740}">
      <dsp:nvSpPr>
        <dsp:cNvPr id="0" name=""/>
        <dsp:cNvSpPr/>
      </dsp:nvSpPr>
      <dsp:spPr>
        <a:xfrm rot="631205">
          <a:off x="5462215" y="1043559"/>
          <a:ext cx="213747" cy="451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462754" y="1128062"/>
        <a:ext cx="149623" cy="271072"/>
      </dsp:txXfrm>
    </dsp:sp>
    <dsp:sp modelId="{00F1710C-1C3C-4F61-B824-C4A0E0E4C451}">
      <dsp:nvSpPr>
        <dsp:cNvPr id="0" name=""/>
        <dsp:cNvSpPr/>
      </dsp:nvSpPr>
      <dsp:spPr>
        <a:xfrm>
          <a:off x="5718355" y="785819"/>
          <a:ext cx="2463806" cy="1480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Утренняя гимнастика с элементами </a:t>
          </a:r>
          <a:r>
            <a:rPr lang="ru-RU" sz="1400" kern="1200" dirty="0" err="1" smtClean="0"/>
            <a:t>черлидинга</a:t>
          </a:r>
          <a:endParaRPr lang="ru-RU" sz="1400" kern="1200" dirty="0"/>
        </a:p>
      </dsp:txBody>
      <dsp:txXfrm>
        <a:off x="6079171" y="1002595"/>
        <a:ext cx="1742174" cy="1046686"/>
      </dsp:txXfrm>
    </dsp:sp>
    <dsp:sp modelId="{A8440BA1-0FA9-4B5D-B4F2-AD43F0593ECA}">
      <dsp:nvSpPr>
        <dsp:cNvPr id="0" name=""/>
        <dsp:cNvSpPr/>
      </dsp:nvSpPr>
      <dsp:spPr>
        <a:xfrm rot="5359848">
          <a:off x="6749912" y="2430966"/>
          <a:ext cx="427110" cy="451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813230" y="2457261"/>
        <a:ext cx="298977" cy="271072"/>
      </dsp:txXfrm>
    </dsp:sp>
    <dsp:sp modelId="{4CB1D0FB-2EA1-4A1B-8D3F-4D5DE77531BC}">
      <dsp:nvSpPr>
        <dsp:cNvPr id="0" name=""/>
        <dsp:cNvSpPr/>
      </dsp:nvSpPr>
      <dsp:spPr>
        <a:xfrm>
          <a:off x="5610382" y="3071834"/>
          <a:ext cx="2734624" cy="1605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Участие в спортивных праздниках, досугов, соревнованиях</a:t>
          </a:r>
          <a:endParaRPr lang="ru-RU" sz="1400" kern="1200" dirty="0"/>
        </a:p>
      </dsp:txBody>
      <dsp:txXfrm>
        <a:off x="6010858" y="3307018"/>
        <a:ext cx="1933672" cy="1135567"/>
      </dsp:txXfrm>
    </dsp:sp>
    <dsp:sp modelId="{9F5782FC-164A-4078-9295-861E5A5C8D0F}">
      <dsp:nvSpPr>
        <dsp:cNvPr id="0" name=""/>
        <dsp:cNvSpPr/>
      </dsp:nvSpPr>
      <dsp:spPr>
        <a:xfrm rot="9735848">
          <a:off x="5452879" y="4098812"/>
          <a:ext cx="236245" cy="451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5522068" y="4178374"/>
        <a:ext cx="165372" cy="271072"/>
      </dsp:txXfrm>
    </dsp:sp>
    <dsp:sp modelId="{DF722BB8-293A-4F35-914E-344DB5B55212}">
      <dsp:nvSpPr>
        <dsp:cNvPr id="0" name=""/>
        <dsp:cNvSpPr/>
      </dsp:nvSpPr>
      <dsp:spPr>
        <a:xfrm>
          <a:off x="3000396" y="3964814"/>
          <a:ext cx="2486242" cy="156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разных частях физкультурного занятия</a:t>
          </a:r>
          <a:endParaRPr lang="ru-RU" sz="1400" kern="1200" dirty="0"/>
        </a:p>
      </dsp:txBody>
      <dsp:txXfrm>
        <a:off x="3364498" y="4194577"/>
        <a:ext cx="1758038" cy="1109396"/>
      </dsp:txXfrm>
    </dsp:sp>
    <dsp:sp modelId="{1425E79F-0AE0-47BA-89C7-5F9BDDFFC594}">
      <dsp:nvSpPr>
        <dsp:cNvPr id="0" name=""/>
        <dsp:cNvSpPr/>
      </dsp:nvSpPr>
      <dsp:spPr>
        <a:xfrm rot="12205811">
          <a:off x="2852207" y="3979729"/>
          <a:ext cx="273629" cy="451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930912" y="4086407"/>
        <a:ext cx="191540" cy="271072"/>
      </dsp:txXfrm>
    </dsp:sp>
    <dsp:sp modelId="{D33584E7-CC32-4F38-B564-8F389DEC3DCA}">
      <dsp:nvSpPr>
        <dsp:cNvPr id="0" name=""/>
        <dsp:cNvSpPr/>
      </dsp:nvSpPr>
      <dsp:spPr>
        <a:xfrm>
          <a:off x="301419" y="2750370"/>
          <a:ext cx="2666970" cy="1736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 занятие в неделю в подготовительной к школе группе</a:t>
          </a:r>
          <a:endParaRPr lang="ru-RU" sz="1400" kern="1200" dirty="0"/>
        </a:p>
      </dsp:txBody>
      <dsp:txXfrm>
        <a:off x="691988" y="3004726"/>
        <a:ext cx="1885832" cy="1228140"/>
      </dsp:txXfrm>
    </dsp:sp>
    <dsp:sp modelId="{BF53CABD-DD7D-465D-9ECC-FE4A51BBC197}">
      <dsp:nvSpPr>
        <dsp:cNvPr id="0" name=""/>
        <dsp:cNvSpPr/>
      </dsp:nvSpPr>
      <dsp:spPr>
        <a:xfrm rot="16060107">
          <a:off x="1462080" y="2290800"/>
          <a:ext cx="255902" cy="451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502027" y="2419511"/>
        <a:ext cx="179131" cy="271072"/>
      </dsp:txXfrm>
    </dsp:sp>
    <dsp:sp modelId="{7CEDF945-445A-4CA6-AD66-5562249A620C}">
      <dsp:nvSpPr>
        <dsp:cNvPr id="0" name=""/>
        <dsp:cNvSpPr/>
      </dsp:nvSpPr>
      <dsp:spPr>
        <a:xfrm>
          <a:off x="323978" y="750105"/>
          <a:ext cx="2450072" cy="1518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Дополнительный кружок по спортивным танцам с элементами </a:t>
          </a:r>
          <a:r>
            <a:rPr lang="ru-RU" sz="1400" kern="1200" dirty="0" err="1" smtClean="0"/>
            <a:t>черлидинга</a:t>
          </a:r>
          <a:endParaRPr lang="ru-RU" sz="1400" kern="1200" dirty="0"/>
        </a:p>
      </dsp:txBody>
      <dsp:txXfrm>
        <a:off x="682783" y="972466"/>
        <a:ext cx="1732462" cy="1073653"/>
      </dsp:txXfrm>
    </dsp:sp>
    <dsp:sp modelId="{0469AE43-E20D-4BCE-8B7D-65E0AA18AFCD}">
      <dsp:nvSpPr>
        <dsp:cNvPr id="0" name=""/>
        <dsp:cNvSpPr/>
      </dsp:nvSpPr>
      <dsp:spPr>
        <a:xfrm rot="20955868">
          <a:off x="2776097" y="1037535"/>
          <a:ext cx="139423" cy="451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776463" y="1131788"/>
        <a:ext cx="97596" cy="271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AE24C-7551-458B-8E6F-6C35658683BF}">
      <dsp:nvSpPr>
        <dsp:cNvPr id="0" name=""/>
        <dsp:cNvSpPr/>
      </dsp:nvSpPr>
      <dsp:spPr>
        <a:xfrm>
          <a:off x="0" y="237951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1CF5A-8895-4333-8B6B-EA51B5ADA65C}">
      <dsp:nvSpPr>
        <dsp:cNvPr id="0" name=""/>
        <dsp:cNvSpPr/>
      </dsp:nvSpPr>
      <dsp:spPr>
        <a:xfrm>
          <a:off x="290214" y="1790"/>
          <a:ext cx="5804291" cy="472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Занятие по физическому развитию имеет трехчастную классическую структуру.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13271" y="24847"/>
        <a:ext cx="5758177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B880C-00CF-411E-AF60-8C6EF348D130}">
      <dsp:nvSpPr>
        <dsp:cNvPr id="0" name=""/>
        <dsp:cNvSpPr/>
      </dsp:nvSpPr>
      <dsp:spPr>
        <a:xfrm>
          <a:off x="-238423" y="0"/>
          <a:ext cx="5643602" cy="564360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4CE1B-F2E3-4AC9-81E3-8159603A6EEE}">
      <dsp:nvSpPr>
        <dsp:cNvPr id="0" name=""/>
        <dsp:cNvSpPr/>
      </dsp:nvSpPr>
      <dsp:spPr>
        <a:xfrm>
          <a:off x="1355363" y="566323"/>
          <a:ext cx="6124369" cy="15246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Цель вводной части: </a:t>
          </a:r>
          <a:r>
            <a:rPr kumimoji="0" lang="ru-RU" sz="1400" b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разогреть организм</a:t>
          </a: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, подготовить его к нагрузке. Это движения динамического характера: ходьба, бег, прыжки (Сайкина, </a:t>
          </a:r>
          <a:r>
            <a:rPr kumimoji="0" lang="ru-RU" sz="1400" b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Фирилёва</a:t>
          </a: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). Комплексы могут начинаться самыми разнообразными вариантами ходьбы с </a:t>
          </a:r>
          <a:r>
            <a:rPr kumimoji="0" lang="ru-RU" sz="1400" b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речёвками</a:t>
          </a: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, три вида бега с помпонами, затем перестроения с </a:t>
          </a:r>
          <a:r>
            <a:rPr kumimoji="0" lang="ru-RU" sz="1400" b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речёвками</a:t>
          </a: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и базовыми движениями рук с помпонами и прыжками.</a:t>
          </a:r>
          <a:endParaRPr lang="ru-RU" sz="1400" kern="1200" dirty="0"/>
        </a:p>
      </dsp:txBody>
      <dsp:txXfrm>
        <a:off x="1429792" y="640752"/>
        <a:ext cx="5975511" cy="1375818"/>
      </dsp:txXfrm>
    </dsp:sp>
    <dsp:sp modelId="{09AF6FA6-7F0F-4421-8919-AC4406EF02F8}">
      <dsp:nvSpPr>
        <dsp:cNvPr id="0" name=""/>
        <dsp:cNvSpPr/>
      </dsp:nvSpPr>
      <dsp:spPr>
        <a:xfrm>
          <a:off x="238427" y="2132713"/>
          <a:ext cx="8358242" cy="20409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Цель основной части:</a:t>
          </a: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улучшать развитие физических качеств, повторять основные движения, способствовать эмоциональному подъёму детей. В начале основной части следует серия упражнений </a:t>
          </a:r>
          <a:r>
            <a:rPr kumimoji="0" lang="ru-RU" sz="1400" b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разминочного характера</a:t>
          </a: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: </a:t>
          </a:r>
          <a:r>
            <a:rPr kumimoji="0" lang="ru-RU" sz="1400" b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общеразвивающие</a:t>
          </a: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упражнения с помпонами, поднимание рук вверх, в стороны; упражнения для мышц шеи. Выполнение координационных упражнений следует планировать на первую половину основной части занятия, поскольку они быстро ведут к утомляемости.</a:t>
          </a:r>
          <a:endParaRPr kumimoji="0" lang="ru-RU" sz="1400" b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Следующая серия упражнений -</a:t>
          </a:r>
          <a:r>
            <a:rPr kumimoji="0" lang="ru-RU" sz="1400" b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нагрузочная</a:t>
          </a: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. Здесь предлагаются упражнения интенсивного характера: различные наклоны, раскачивания туловища, выпады, приседания. Упражнения можно выполнять под счёт, хлопки или </a:t>
          </a:r>
          <a:r>
            <a:rPr kumimoji="0" lang="ru-RU" sz="1400" b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речёвки</a:t>
          </a: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. В основной части можно использовать игры с помпонами, элементы хореографии, ритмику.</a:t>
          </a:r>
          <a:endParaRPr lang="ru-RU" sz="1400" kern="1200" dirty="0"/>
        </a:p>
      </dsp:txBody>
      <dsp:txXfrm>
        <a:off x="338059" y="2232345"/>
        <a:ext cx="8158978" cy="1841701"/>
      </dsp:txXfrm>
    </dsp:sp>
    <dsp:sp modelId="{6D3137B1-0E83-456B-95AE-5ABD2DF93E3E}">
      <dsp:nvSpPr>
        <dsp:cNvPr id="0" name=""/>
        <dsp:cNvSpPr/>
      </dsp:nvSpPr>
      <dsp:spPr>
        <a:xfrm>
          <a:off x="283804" y="4176952"/>
          <a:ext cx="8267487" cy="8778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Цель заключительной части:</a:t>
          </a: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400" b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восстановление дыхания </a:t>
          </a: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 использованием </a:t>
          </a:r>
          <a:r>
            <a:rPr kumimoji="0" lang="ru-RU" sz="1400" b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стретчинга</a:t>
          </a: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или других игровых приемов.</a:t>
          </a:r>
          <a:endParaRPr lang="ru-RU" sz="1400" kern="1200" dirty="0"/>
        </a:p>
      </dsp:txBody>
      <dsp:txXfrm>
        <a:off x="326656" y="4219804"/>
        <a:ext cx="8181783" cy="792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19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Муниципальное автономное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 № 49  «Родничок» города Нижневартовска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5" y="1214422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элементов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черлидинга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непосредственно образовательной деятельности по физическому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развитию с детьми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старшего дошкольного возраста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857752" y="5877272"/>
            <a:ext cx="414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Пахомова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E:\ФИЗО\Атистация Ани\detskie-krossovki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3500462" cy="306704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389071"/>
            <a:ext cx="821537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Следовательно, элементы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черлидинга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разнообразили физкультурно-оздоровительную работу и способствовали лучшему усвоению двигательных умений и навыков. Так как структура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черлидинга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достаточно гибкая и может широко применяться в детских дошкольных учреждениях города. </a:t>
            </a: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 спортивное совершенствование в различных спортивных секциях и кружках города Нижневартовска продолжает 20% выпускников МАДОУ ДС№ 49  «Родничок».</a:t>
            </a: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236b3ede70b96cbf65ac7686bbf1f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3116"/>
            <a:ext cx="4151169" cy="206152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:\ФИЗО\Атистация Ани\Дипломы\Диплом 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500570"/>
            <a:ext cx="1500198" cy="2165311"/>
          </a:xfrm>
          <a:prstGeom prst="rect">
            <a:avLst/>
          </a:prstGeom>
          <a:noFill/>
        </p:spPr>
      </p:pic>
      <p:pic>
        <p:nvPicPr>
          <p:cNvPr id="7" name="Рисунок 6" descr="IMG_20170922_2009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2143116"/>
            <a:ext cx="1714493" cy="2285991"/>
          </a:xfrm>
          <a:prstGeom prst="rect">
            <a:avLst/>
          </a:prstGeom>
        </p:spPr>
      </p:pic>
      <p:pic>
        <p:nvPicPr>
          <p:cNvPr id="8" name="Picture 2" descr="E:\ФИЗО\Атистация Ани\23045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286256"/>
            <a:ext cx="3150545" cy="228599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1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112" y="4714884"/>
            <a:ext cx="2560883" cy="192563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00034" y="428604"/>
            <a:ext cx="800105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Описание БАЗОВЫХ движений: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кистей рук может быть следующее: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ладонь раскрыта, кисть-продолжение руки, пальцы плотно прижаты друг к другу.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- 4 пальца руки согнуты и прижаты к ладони. Большой палец расположен сверху и накрывает 4 пальца. Кисть должна быть продолжением руки.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Класп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-хлопок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звонкий хлопок под подбородком, локти прижаты по бокам.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Клэп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такой же хлопок, только кисти рук плотно прилегаю друг к другу, пальцы выпрямлены.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Вёдра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руки прямые вперёд. Плечо, локоть и кулак на одной линии.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Кисть-ладонью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вниз.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положение рук аналогично, кисти направлены ладонью внутрь.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на бёдрах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кулаки на бёдрах, локти направлены в стороны, большие пальцы рук смотрят назад.</a:t>
            </a: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Верхняя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руки вверх, слегка разведены, видеть руки </a:t>
            </a:r>
          </a:p>
          <a:p>
            <a:pPr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боковым зрением. Кулаки сжаты, ладони наружу.</a:t>
            </a: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2643182"/>
            <a:ext cx="85967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endParaRPr lang="ru-RU" sz="2000" b="1" dirty="0" smtClean="0"/>
          </a:p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Нижняя 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руки вниз, отведены от корпуса  немного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сторону-вперёд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Буква 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руки в стороны. Боковым зрением нужно видеть кисти рук.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Сломаная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букваТ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это Т с согнутыми руками в локтях.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Номер один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правая рука вверху почти касается правого уха, ладонь смотрит внутрь. Другая рука упирается в левое бедро.</a:t>
            </a:r>
          </a:p>
          <a:p>
            <a:r>
              <a:rPr lang="ru-RU" sz="1600" dirty="0" smtClean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714356"/>
            <a:ext cx="2640965" cy="19907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929066"/>
            <a:ext cx="3286125" cy="18478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5" descr="001 (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489200" cy="187166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0034" y="457200"/>
            <a:ext cx="5643602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Буква Л влево и буква Л вправо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одна рука в положении «Номер один», другая, в положении буквы 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Кинжалы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руки согнуты в локтях: локти прижаты к корпусу. Кулак перед плечом, строго над локтем. Большие пальцы рук смотрят друг на друга.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Правая диагональ и левая диагональ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одна рука в позиции «Верхняя В», другая в позиции «Нижняя В». Если правая рука вверху - это правая диагональ, если левая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вверху-левая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диагональ.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214554"/>
            <a:ext cx="1847850" cy="24193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01 (8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714884"/>
            <a:ext cx="2609850" cy="195707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2143109" y="1412776"/>
            <a:ext cx="4286280" cy="46910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85728"/>
            <a:ext cx="5357850" cy="978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Правое К и левое 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одна рука в позиции  «Верхняя В», другая в позиции «Нижняя В» не сбоку, а по диагонали перед корпусом.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Мускулы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мускул-мен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руки в стороны, согнуты в локтевых суставах.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УРА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тачдаун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руки вверху параллельно друг другу, ближе к голове, ладонями внутрь.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142853"/>
            <a:ext cx="1581150" cy="221457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01 (14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500306"/>
            <a:ext cx="2295525" cy="17240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001 (9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357694"/>
            <a:ext cx="1695450" cy="227647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2143109" y="1412776"/>
            <a:ext cx="4286280" cy="46910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285729"/>
            <a:ext cx="5357850" cy="1172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Полушпагат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Выпад в сторону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нога впереди, перед корпусом согнута, нога сзади прямая. Плечи над бёдрами. Правая нога впереди - правый выпад. Левая впереди - левый выпад</a:t>
            </a:r>
            <a:r>
              <a:rPr lang="ru-RU" dirty="0" smtClean="0"/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ВНИЗ (Нижний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тачдаун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)- руки внизу параллельно друг другу,  большие пальцы рук смотрят друг на друга.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руки согнуты в локтях перед собой под прямым углом. Кулаки находятся над локтем, локоть над плечом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Выпад назад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выполняется назад от согнутой ноги, сохраняется вертикальное положение корпуса, так же, как и при выпаде в сторону. Пятки расположены на одной линии.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Наталья\Desktop\P10606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14290"/>
            <a:ext cx="2550160" cy="19145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2143109" y="1412776"/>
            <a:ext cx="4286280" cy="46910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285729"/>
            <a:ext cx="535785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7" name="Рисунок 14" descr="DSC04454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357562"/>
            <a:ext cx="1673225" cy="25876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8" name="Рисунок 12" descr="DSC04452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71480"/>
            <a:ext cx="1543050" cy="25876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28596" y="0"/>
            <a:ext cx="7786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Прыжки. Простой. (Выполнять на 8 счётов).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00034" y="457200"/>
            <a:ext cx="585791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 рук в начале прыжка, как правило,  могут быть в положении «Кинжалы»,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«Верхняя В»: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счёт 1- движение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поднятся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носки, резко руки вверх (можно в положение «Верхняя В»). Корпус прямо, живот подтянут, не прогибаться.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3 - присесть, выполнить замах руками.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4 - круговое движение руками через стороны, перевести руки в положение буквы Т,                    одновременно толчок ногами от земли (ноги вместе в воздухе и прямые)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и 6- приземление на переднюю часть стопы, колени вместе.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 возврат в исходную позицию.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285728"/>
            <a:ext cx="535785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00034" y="394692"/>
            <a:ext cx="457203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b="1" dirty="0" smtClean="0"/>
              <a:t> 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lvl="0" indent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928670"/>
            <a:ext cx="3500462" cy="221457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0364" y="3643314"/>
            <a:ext cx="3714776" cy="22860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928670"/>
            <a:ext cx="3357586" cy="221457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929190" y="357167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Знакомство с видом спорта </a:t>
            </a:r>
            <a:r>
              <a:rPr lang="ru-RU" b="1" dirty="0" err="1" smtClean="0"/>
              <a:t>черлидинг</a:t>
            </a:r>
            <a:endParaRPr lang="ru-RU" dirty="0" smtClean="0"/>
          </a:p>
          <a:p>
            <a:r>
              <a:rPr lang="ru-RU" b="1" dirty="0" smtClean="0"/>
              <a:t> 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428604"/>
            <a:ext cx="233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Выступления команд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3143248"/>
            <a:ext cx="2517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Нашагиванис</a:t>
            </a:r>
            <a:r>
              <a:rPr lang="ru-RU" b="1" dirty="0" smtClean="0"/>
              <a:t> </a:t>
            </a:r>
            <a:r>
              <a:rPr lang="ru-RU" b="1" dirty="0" err="1" smtClean="0"/>
              <a:t>речевкой</a:t>
            </a:r>
            <a:endParaRPr lang="ru-R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41277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/>
              <a:t> 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5536" y="-1"/>
            <a:ext cx="85689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7544" y="1620473"/>
            <a:ext cx="6984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8731"/>
            <a:ext cx="821537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последнее время в дошкольных учреждениях всё чаще стали применять нетрадиционные средства физического воспитания: ритмическую гимнастику, игровой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стрейчинг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спортивный танец и др.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Фирилёва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Ж.Е, Сайкина Е.Г, 2000). Все чаще и чаще мы слышим о таком виде спорта,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черлидинг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Сегодня я познакомлю Вас с этим видам спорта.</a:t>
            </a:r>
          </a:p>
          <a:p>
            <a:pPr indent="431800" algn="just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Черлидинг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 англ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вести и  лидировать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 разновидность гимнастики, такая система упражнений, которая дает бодрость, здоровье, мышечную радость, повышает тонус нервной системы. Здесь каждый может блеснуть пластикой и грацией, умением двигаться. Также это и яркая, эмоциональная часть любого мероприятия. Не последнюю роль играет и желание выделиться, проявить свои способности. Но самым главным, конечно же, является стремление танцевать. </a:t>
            </a:r>
          </a:p>
          <a:p>
            <a:pPr indent="43180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Черлидинг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новый командный вид спорта для нашей страны, который развивается по правилам Европейской Ассоциации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Черлидинга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(ECA)  и Международной Федерации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Черлидинга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(ICF), сочетает в себе энергичные спортивные танцы с элементами гимнастики, акробатики, хореографии. Группа поддержки спортивных команд - это направление спорта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черлидинг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Минимальное количество участников команды – 8 человек, максимальное количество - неограниченно.</a:t>
            </a:r>
          </a:p>
          <a:p>
            <a:pPr indent="43180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Черлидинг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– это образовательная деятельность по физическому развитию дошкольников, включающая в себя элементы спортивного танца, хореографии, выполняемая детьми с помпонами под ритмичное музыкальное сопровождение, по определенным правилам, с использованием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кричалок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31800" algn="just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638541"/>
            <a:ext cx="821537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рассматриваем современную педагогическую технологию, с помощью которой удалось сделать занятия по физической культуре в детском саду более интересными и продуктивными, сформировать привычку к здоровому образу жизни у детей и их родителей.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Внедрение элементов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черлидинга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непосредственно образовательную деятельность по физическому развитию способствует развитию у будущих первоклассников скорости реакции, точности ориентации в пространстве, укреплению кистей рук.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Большое разнообразие движений, выполняемых в различных плоскостях пространства, способствует совершенствованию двигательной памяти и координационных способностей. </a:t>
            </a:r>
          </a:p>
          <a:p>
            <a:pPr lvl="0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уровня развития двигательных качеств у детей 6-7 лет, а именно координации, основанной на последовательном применении элементов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черлидинга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комплексе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упражнениями, подвижными играми, танцевальными упражнениями.  </a:t>
            </a:r>
          </a:p>
          <a:p>
            <a:pPr indent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500042"/>
            <a:ext cx="821537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гибкости и координации движений дошкольников через использование элементов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черлидинга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навыков общения детей в коллективной деятельности.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публичных выступлениях, в спортивных праздниках, детских утренниках.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Популяризация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черлидинга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среди дошкольников.</a:t>
            </a:r>
          </a:p>
          <a:p>
            <a:pPr lvl="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использовании разработанной технологии в качестве вариативного компонента в общеобразовательной программе ДОУ, что составляет 20% от общего времени, затраченного на образовательную деятельность по физическому развитию в соответствии с основной программой, лицензированной в МАДОУ ДС№49, каждое второе занятие в неделю проводить с использованием элементов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черлидинга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детей 6-7 лет.  Если данная технология используется в качестве дополнительной образовательной услуги, возможно 2 занятия в неделю по физическому развитию в вечернее время.</a:t>
            </a:r>
          </a:p>
          <a:p>
            <a:pPr lvl="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988840"/>
            <a:ext cx="2747797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500042"/>
            <a:ext cx="792961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Данная педагогическая технология включающую в себя следующие элементы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комплексы упражнений по общей физической подготовке;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упражнений с помпонами и без;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строевые упражнения,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кричалки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игрогимнастику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ритмику;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танцевальные шаги и хореографию,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партерный экзерсис;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базовые движения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черлидинга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черлидинговые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композиции и блоки;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открытые мероприятия.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81109_105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564600"/>
            <a:ext cx="4500593" cy="393623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6064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/>
          </a:p>
          <a:p>
            <a:pPr algn="ctr"/>
            <a:endParaRPr lang="ru-RU" sz="2000" b="1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0" y="285728"/>
            <a:ext cx="7929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 с детьми по физическому развитию с использованием элементов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черлидинга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774698711"/>
              </p:ext>
            </p:extLst>
          </p:nvPr>
        </p:nvGraphicFramePr>
        <p:xfrm>
          <a:off x="571472" y="1000108"/>
          <a:ext cx="835824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1785918" y="357166"/>
          <a:ext cx="609600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474746947"/>
              </p:ext>
            </p:extLst>
          </p:nvPr>
        </p:nvGraphicFramePr>
        <p:xfrm>
          <a:off x="428596" y="571480"/>
          <a:ext cx="835824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500042"/>
            <a:ext cx="8286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  <a:tab pos="4889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Эффекты, достигаемые при использовании элементов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черлидинга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занятиях по физическому развитию детей в ДОУ: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  <a:tab pos="48895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Интеграция образовательных областей в соответствии с Федеральным государственным стандартом дошкольного 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  <a:tab pos="48895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Накопление и обогащение двигательного опыта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  <a:tab pos="48895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физических качеств (быстроты, ловкости, гибкости, силы, способности к сохранению равновесия и др.), а так же согласованности движений всех детей в команде.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  <a:tab pos="48895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двигательной активности в режиме дня.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  <a:tab pos="48895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напряжения, улучшение самочувствия.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  <a:tab pos="48895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навыков общения в совместной деятельности и развитие взаимопонимания в команде.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  <a:tab pos="48895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имиджа детского сада среди родителей, общественности, образовательных учреждений города.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24100" algn="l"/>
                <a:tab pos="48895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Пропаганда здорового образа жизни.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81109_105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071942"/>
            <a:ext cx="3047989" cy="228599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81109_1057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071942"/>
            <a:ext cx="3000396" cy="225029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260648"/>
            <a:ext cx="542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pPr>
              <a:buFont typeface="Wingdings" pitchFamily="2" charset="2"/>
              <a:buChar char="v"/>
            </a:pPr>
            <a:endParaRPr lang="ru-RU" b="1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428603"/>
            <a:ext cx="835824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диагностическом исследовании детей, занимающихся по данной инновационной технологии, было обнаружено значительное улучшение скоростно-силовых качеств, а также координации, силы и гибкости, равновесия и согласованности движений в группе (метод наблюдения). Из графика видно показатели высокого уровня освоения программы по физическому развитию за последний год выросли на 20%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детей подготовительной группы: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сентябрь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март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2019г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357430"/>
            <a:ext cx="6429420" cy="3000396"/>
          </a:xfrm>
          <a:prstGeom prst="rect">
            <a:avLst/>
          </a:prstGeom>
          <a:noFill/>
        </p:spPr>
      </p:pic>
      <p:sp>
        <p:nvSpPr>
          <p:cNvPr id="6" name="Поле 15"/>
          <p:cNvSpPr txBox="1">
            <a:spLocks noChangeArrowheads="1"/>
          </p:cNvSpPr>
          <p:nvPr/>
        </p:nvSpPr>
        <p:spPr bwMode="auto">
          <a:xfrm>
            <a:off x="1785918" y="5500702"/>
            <a:ext cx="1785950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Сентябрь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е 16"/>
          <p:cNvSpPr txBox="1">
            <a:spLocks noChangeArrowheads="1"/>
          </p:cNvSpPr>
          <p:nvPr/>
        </p:nvSpPr>
        <p:spPr bwMode="auto">
          <a:xfrm>
            <a:off x="5500694" y="5500702"/>
            <a:ext cx="1470025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2019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1576</Words>
  <Application>Microsoft Office PowerPoint</Application>
  <PresentationFormat>Экран (4:3)</PresentationFormat>
  <Paragraphs>283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Mir</dc:creator>
  <cp:lastModifiedBy>Admin</cp:lastModifiedBy>
  <cp:revision>143</cp:revision>
  <dcterms:created xsi:type="dcterms:W3CDTF">2017-06-05T14:08:24Z</dcterms:created>
  <dcterms:modified xsi:type="dcterms:W3CDTF">2019-10-30T03:46:35Z</dcterms:modified>
</cp:coreProperties>
</file>