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 autoAdjust="0"/>
    <p:restoredTop sz="94660"/>
  </p:normalViewPr>
  <p:slideViewPr>
    <p:cSldViewPr>
      <p:cViewPr varScale="1">
        <p:scale>
          <a:sx n="68" d="100"/>
          <a:sy n="6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C:\Users\Михайл\AppData\Local\Microsoft\Windows\Temporary Internet Files\Content.Word\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Georgia" pitchFamily="18" charset="0"/>
              </a:rPr>
              <a:t>Формы двигательной активности</a:t>
            </a:r>
            <a:r>
              <a:rPr lang="ru-RU" sz="3200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0099"/>
                </a:solidFill>
                <a:latin typeface="Georgia" pitchFamily="18" charset="0"/>
              </a:rPr>
              <a:t> как  средство оздоровления детей</a:t>
            </a:r>
            <a:r>
              <a:rPr lang="ru-RU" sz="3200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000099"/>
                </a:solidFill>
                <a:latin typeface="Georgia" pitchFamily="18" charset="0"/>
              </a:rPr>
            </a:br>
            <a:endParaRPr lang="ru-RU" sz="32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Самостоятельная двигательная деятельность</a:t>
            </a:r>
            <a:endParaRPr lang="ru-RU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41840"/>
            <a:ext cx="7488832" cy="5191957"/>
          </a:xfrm>
        </p:spPr>
      </p:pic>
    </p:spTree>
    <p:extLst>
      <p:ext uri="{BB962C8B-B14F-4D97-AF65-F5344CB8AC3E}">
        <p14:creationId xmlns="" xmlns:p14="http://schemas.microsoft.com/office/powerpoint/2010/main" val="31629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" y="0"/>
            <a:ext cx="9105794" cy="6858000"/>
          </a:xfrm>
        </p:spPr>
      </p:pic>
    </p:spTree>
    <p:extLst>
      <p:ext uri="{BB962C8B-B14F-4D97-AF65-F5344CB8AC3E}">
        <p14:creationId xmlns="" xmlns:p14="http://schemas.microsoft.com/office/powerpoint/2010/main" val="27140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повышению устойчивости организма к</a:t>
            </a:r>
            <a:endParaRPr lang="en-US" sz="2800" b="1" dirty="0" smtClean="0">
              <a:solidFill>
                <a:srgbClr val="000099"/>
              </a:solidFill>
              <a:latin typeface="+mj-lt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различным заболеваниям; </a:t>
            </a:r>
            <a:endParaRPr lang="en-US" sz="2800" b="1" dirty="0" smtClean="0">
              <a:solidFill>
                <a:srgbClr val="000099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росту физической работоспособности;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нормализации деятельности отдельных</a:t>
            </a:r>
            <a:endParaRPr lang="en-US" sz="2800" b="1" dirty="0" smtClean="0">
              <a:solidFill>
                <a:srgbClr val="000099"/>
              </a:solidFill>
              <a:latin typeface="+mj-lt"/>
            </a:endParaRPr>
          </a:p>
          <a:p>
            <a:pPr lvl="0"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органов и функциональных систем;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появлению положительных</a:t>
            </a:r>
            <a:endParaRPr lang="en-US" sz="2800" b="1" dirty="0" smtClean="0">
              <a:solidFill>
                <a:srgbClr val="000099"/>
              </a:solidFill>
              <a:latin typeface="+mj-lt"/>
            </a:endParaRPr>
          </a:p>
          <a:p>
            <a:pPr lvl="0"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 эмоций,</a:t>
            </a:r>
            <a:endParaRPr lang="en-US" sz="2800" b="1" dirty="0" smtClean="0">
              <a:solidFill>
                <a:srgbClr val="000099"/>
              </a:solidFill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способствующих укреплению </a:t>
            </a:r>
            <a:endParaRPr lang="en-US" sz="2800" b="1" dirty="0" smtClean="0">
              <a:solidFill>
                <a:srgbClr val="000099"/>
              </a:solidFill>
              <a:latin typeface="+mj-lt"/>
            </a:endParaRPr>
          </a:p>
          <a:p>
            <a:pPr lvl="0"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психического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здоровья. </a:t>
            </a:r>
          </a:p>
          <a:p>
            <a:endParaRPr lang="ru-RU" dirty="0"/>
          </a:p>
        </p:txBody>
      </p:sp>
      <p:pic>
        <p:nvPicPr>
          <p:cNvPr id="2053" name="Picture 5" descr="G:\картинки\Копия 0_84712_85b5fe6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4066397"/>
            <a:ext cx="3743413" cy="22915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en-US" sz="3600" b="1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6600CC"/>
                </a:solidFill>
                <a:latin typeface="Georgia" pitchFamily="18" charset="0"/>
              </a:rPr>
              <a:t>Двигательная активность способствует: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0099"/>
                </a:solidFill>
                <a:latin typeface="Georgia" pitchFamily="18" charset="0"/>
              </a:rPr>
              <a:t>Утренняя гимнастика может проводиться в разных формах: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lvl="0"/>
            <a:r>
              <a:rPr lang="ru-RU" sz="2800" b="1" i="1" dirty="0" smtClean="0">
                <a:solidFill>
                  <a:srgbClr val="6600CC"/>
                </a:solidFill>
              </a:rPr>
              <a:t>Традиционный комплекс утренней гимнастики.</a:t>
            </a:r>
          </a:p>
          <a:p>
            <a:pPr lvl="0"/>
            <a:r>
              <a:rPr lang="ru-RU" sz="2800" b="1" i="1" dirty="0" smtClean="0">
                <a:solidFill>
                  <a:srgbClr val="6600CC"/>
                </a:solidFill>
              </a:rPr>
              <a:t>Утренняя гимнастика в игровой форме. </a:t>
            </a:r>
          </a:p>
          <a:p>
            <a:pPr lvl="0"/>
            <a:r>
              <a:rPr lang="ru-RU" sz="2800" b="1" i="1" dirty="0" smtClean="0">
                <a:solidFill>
                  <a:srgbClr val="6600CC"/>
                </a:solidFill>
              </a:rPr>
              <a:t>С использованием полосы препятствий.</a:t>
            </a:r>
          </a:p>
          <a:p>
            <a:pPr lvl="0"/>
            <a:r>
              <a:rPr lang="ru-RU" sz="2800" b="1" i="1" dirty="0" smtClean="0">
                <a:solidFill>
                  <a:srgbClr val="6600CC"/>
                </a:solidFill>
              </a:rPr>
              <a:t>С включением оздоровительных пробежек.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0720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  <a:t>    </a:t>
            </a:r>
            <a:b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  <a:t>     Двигательная разминка.</a:t>
            </a:r>
            <a:b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  <a:t>          </a:t>
            </a: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Двигательная разминка может состоять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                                из 3-4 игровых упражнений типа: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/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- «</a:t>
            </a:r>
            <a:r>
              <a:rPr lang="ru-RU" sz="2200" b="1" i="1" dirty="0" err="1" smtClean="0">
                <a:solidFill>
                  <a:srgbClr val="000099"/>
                </a:solidFill>
                <a:latin typeface="Cambria" pitchFamily="18" charset="0"/>
              </a:rPr>
              <a:t>Кольцебросс</a:t>
            </a: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»,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- «Узнай по голосу»,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- «Закати в лунку шарик»,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- «Удочка»,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- «Бой петухов»,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а также произвольных движений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детей </a:t>
            </a:r>
            <a:r>
              <a:rPr lang="ru-RU" sz="2200" b="1" i="1" dirty="0">
                <a:solidFill>
                  <a:srgbClr val="000099"/>
                </a:solidFill>
                <a:latin typeface="Cambria" pitchFamily="18" charset="0"/>
              </a:rPr>
              <a:t> </a:t>
            </a: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с использованием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разнообразных физкультурных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  <a:t>пособий. </a:t>
            </a:r>
            <a:br>
              <a:rPr lang="ru-RU" sz="2200" b="1" i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6600CC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6600CC"/>
                </a:solidFill>
                <a:latin typeface="Georgia" pitchFamily="18" charset="0"/>
              </a:rPr>
            </a:br>
            <a:endParaRPr lang="ru-RU" dirty="0">
              <a:solidFill>
                <a:srgbClr val="6600CC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79912" y="3212976"/>
            <a:ext cx="4448568" cy="354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4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1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6600CC"/>
                </a:solidFill>
                <a:latin typeface="Georgia" panose="02040502050405020303" pitchFamily="18" charset="0"/>
              </a:rPr>
              <a:t>Подвижные игры и физические </a:t>
            </a:r>
            <a:r>
              <a:rPr lang="ru-RU" sz="2400" b="1" i="1" dirty="0" smtClean="0">
                <a:solidFill>
                  <a:srgbClr val="6600CC"/>
                </a:solidFill>
                <a:latin typeface="Georgia" panose="02040502050405020303" pitchFamily="18" charset="0"/>
              </a:rPr>
              <a:t/>
            </a:r>
            <a:br>
              <a:rPr lang="ru-RU" sz="2400" b="1" i="1" dirty="0" smtClean="0">
                <a:solidFill>
                  <a:srgbClr val="6600CC"/>
                </a:solidFill>
                <a:latin typeface="Georgia" panose="02040502050405020303" pitchFamily="18" charset="0"/>
              </a:rPr>
            </a:br>
            <a:r>
              <a:rPr lang="ru-RU" sz="2400" b="1" i="1" dirty="0" smtClean="0">
                <a:solidFill>
                  <a:srgbClr val="6600CC"/>
                </a:solidFill>
                <a:latin typeface="Georgia" panose="02040502050405020303" pitchFamily="18" charset="0"/>
              </a:rPr>
              <a:t>упражнения на </a:t>
            </a:r>
            <a:r>
              <a:rPr lang="ru-RU" sz="2400" b="1" i="1" dirty="0">
                <a:solidFill>
                  <a:srgbClr val="6600CC"/>
                </a:solidFill>
                <a:latin typeface="Georgia" panose="02040502050405020303" pitchFamily="18" charset="0"/>
              </a:rPr>
              <a:t>прогулке.</a:t>
            </a:r>
            <a:br>
              <a:rPr lang="ru-RU" sz="2400" b="1" i="1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endParaRPr lang="ru-RU" sz="2400" b="1" i="1" dirty="0">
              <a:solidFill>
                <a:srgbClr val="6600CC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52088"/>
            <a:ext cx="3710186" cy="27249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проведения подвижных игр  и физических упражнений на прогулке, являются</a:t>
            </a:r>
            <a:r>
              <a:rPr 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двигательного опыта детей, обогащение его новыми, более сложными движениями;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у детей  навыков с основных движениях путем применения их в изменяющихся игровых ситуациях;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 качеств: быстроты, выносливости, ловкости;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</a:t>
            </a:r>
            <a:endParaRPr lang="ru-RU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положительных </a:t>
            </a:r>
            <a:endParaRPr lang="ru-RU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5472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6600CC"/>
                </a:solidFill>
                <a:latin typeface="Georgia" panose="02040502050405020303" pitchFamily="18" charset="0"/>
              </a:rPr>
              <a:t>Оздоровительный бег на воздухе.</a:t>
            </a:r>
            <a:r>
              <a:rPr lang="ru-RU" sz="3200" dirty="0">
                <a:solidFill>
                  <a:srgbClr val="6600CC"/>
                </a:solidFill>
                <a:latin typeface="Georgia" panose="02040502050405020303" pitchFamily="18" charset="0"/>
              </a:rPr>
              <a:t/>
            </a:r>
            <a:br>
              <a:rPr lang="ru-RU" sz="3200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endParaRPr lang="ru-RU" sz="3200" dirty="0">
              <a:solidFill>
                <a:srgbClr val="6600C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воздухе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 является важнейшим средством воспитания общей выносливости у дошкольников. </a:t>
            </a:r>
          </a:p>
        </p:txBody>
      </p:sp>
      <p:pic>
        <p:nvPicPr>
          <p:cNvPr id="1026" name="Picture 2" descr="Официальный сайт детского сада 134 - Главная стра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59" y="2200293"/>
            <a:ext cx="4248471" cy="418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002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6600CC"/>
                </a:solidFill>
                <a:latin typeface="Georgia" panose="02040502050405020303" pitchFamily="18" charset="0"/>
              </a:rPr>
              <a:t>Гимнастика после дневного сна.</a:t>
            </a:r>
            <a:endParaRPr lang="ru-RU" sz="3200" dirty="0">
              <a:solidFill>
                <a:srgbClr val="6600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960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разминка </a:t>
            </a:r>
            <a:r>
              <a:rPr lang="ru-RU" b="1" i="1" dirty="0">
                <a:solidFill>
                  <a:srgbClr val="000099"/>
                </a:solidFill>
                <a:latin typeface="Georgia" panose="02040502050405020303" pitchFamily="18" charset="0"/>
              </a:rPr>
              <a:t>в постели и самомассаж;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гимнастика </a:t>
            </a:r>
            <a:r>
              <a:rPr lang="ru-RU" b="1" i="1" dirty="0">
                <a:solidFill>
                  <a:srgbClr val="000099"/>
                </a:solidFill>
                <a:latin typeface="Georgia" panose="02040502050405020303" pitchFamily="18" charset="0"/>
              </a:rPr>
              <a:t>игрового характера;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с </a:t>
            </a:r>
            <a:r>
              <a:rPr lang="ru-RU" b="1" i="1" dirty="0">
                <a:solidFill>
                  <a:srgbClr val="000099"/>
                </a:solidFill>
                <a:latin typeface="Georgia" panose="02040502050405020303" pitchFamily="18" charset="0"/>
              </a:rPr>
              <a:t>использованием тренажеров или спортивного комплекса;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пробежки </a:t>
            </a:r>
            <a:r>
              <a:rPr lang="ru-RU" b="1" i="1" dirty="0">
                <a:solidFill>
                  <a:srgbClr val="000099"/>
                </a:solidFill>
                <a:latin typeface="Georgia" panose="02040502050405020303" pitchFamily="18" charset="0"/>
              </a:rPr>
              <a:t>по массажным дорожкам.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0099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3465927" cy="256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143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6600CC"/>
                </a:solidFill>
                <a:latin typeface="Georgia" panose="02040502050405020303" pitchFamily="18" charset="0"/>
              </a:rPr>
              <a:t>З</a:t>
            </a:r>
            <a:r>
              <a:rPr lang="ru-RU" sz="2400" b="1" i="1" dirty="0" smtClean="0">
                <a:solidFill>
                  <a:srgbClr val="6600CC"/>
                </a:solidFill>
                <a:latin typeface="Georgia" panose="02040502050405020303" pitchFamily="18" charset="0"/>
              </a:rPr>
              <a:t>анятия </a:t>
            </a:r>
            <a:r>
              <a:rPr lang="ru-RU" sz="2400" b="1" i="1" dirty="0">
                <a:solidFill>
                  <a:srgbClr val="6600CC"/>
                </a:solidFill>
                <a:latin typeface="Georgia" panose="02040502050405020303" pitchFamily="18" charset="0"/>
              </a:rPr>
              <a:t>по физической культуре – как основная форма обучения двигательным навыкам и развития оптимальной ДА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физкультурных занятий: 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тренировочное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сюжетное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тренажеров </a:t>
            </a:r>
            <a:endParaRPr lang="ru-RU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контрольно-проверочное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80928"/>
            <a:ext cx="4427984" cy="3253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0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214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Формы двигательной активности  как  средство оздоровления детей </vt:lpstr>
      <vt:lpstr> Двигательная активность способствует: </vt:lpstr>
      <vt:lpstr>Слайд 3</vt:lpstr>
      <vt:lpstr>            Двигательная разминка.           Двигательная разминка может состоять                                  из 3-4 игровых упражнений типа:   - «Кольцебросс»,  - «Узнай по голосу»,  - «Закати в лунку шарик»,  - «Удочка»,  - «Бой петухов»,  а также произвольных движений  детей  с использованием  разнообразных физкультурных  пособий.     </vt:lpstr>
      <vt:lpstr> </vt:lpstr>
      <vt:lpstr>Подвижные игры и физические  упражнения на прогулке. </vt:lpstr>
      <vt:lpstr>Оздоровительный бег на воздухе. </vt:lpstr>
      <vt:lpstr>Гимнастика после дневного сна.</vt:lpstr>
      <vt:lpstr>Занятия по физической культуре – как основная форма обучения двигательным навыкам и развития оптимальной ДА детей.</vt:lpstr>
      <vt:lpstr>Самостоятельная двигательная деятельность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двигательной активности  как  средство оздоровления детей </dc:title>
  <cp:lastModifiedBy>Admin</cp:lastModifiedBy>
  <cp:revision>13</cp:revision>
  <dcterms:modified xsi:type="dcterms:W3CDTF">2015-11-08T06:45:24Z</dcterms:modified>
</cp:coreProperties>
</file>