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2" r:id="rId5"/>
    <p:sldId id="259" r:id="rId6"/>
    <p:sldId id="264" r:id="rId7"/>
    <p:sldId id="260" r:id="rId8"/>
    <p:sldId id="261" r:id="rId9"/>
    <p:sldId id="262" r:id="rId10"/>
    <p:sldId id="263" r:id="rId11"/>
    <p:sldId id="268" r:id="rId12"/>
    <p:sldId id="273" r:id="rId13"/>
    <p:sldId id="274" r:id="rId14"/>
    <p:sldId id="275" r:id="rId15"/>
    <p:sldId id="276" r:id="rId16"/>
    <p:sldId id="277" r:id="rId17"/>
    <p:sldId id="269" r:id="rId18"/>
    <p:sldId id="270" r:id="rId19"/>
    <p:sldId id="271" r:id="rId20"/>
    <p:sldId id="278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32" autoAdjust="0"/>
    <p:restoredTop sz="86441" autoAdjust="0"/>
  </p:normalViewPr>
  <p:slideViewPr>
    <p:cSldViewPr>
      <p:cViewPr varScale="1">
        <p:scale>
          <a:sx n="89" d="100"/>
          <a:sy n="89" d="100"/>
        </p:scale>
        <p:origin x="-120" y="-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36191-70D8-4A8F-8DFC-4943E91C7795}" type="datetimeFigureOut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C8D47-99FF-4E15-90CC-C86DAD41C2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C8C07-7D79-46FA-9887-A68A7AB1CADF}" type="datetimeFigureOut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225CC-0D00-4AC5-B9AE-F97B15B97C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169CA-3117-4336-9309-331A96DF926C}" type="datetimeFigureOut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1438C-3838-4A1D-873C-FCEB9A08C1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D5A00-105F-488B-B13A-86F3F77CCB3D}" type="datetimeFigureOut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0245D-DA11-4612-8EE1-8C2A84AF50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35B18-78FC-40B5-A955-ED46220A7EA2}" type="datetimeFigureOut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848D7E-83E1-4FF4-A3EC-DEF05101F5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7B85-FE5A-4E61-B985-947F39D45345}" type="datetimeFigureOut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0AF7B9-920D-4B26-9A0F-D33B44C5EC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717D0-DF43-424E-9E00-74B9E33C47B0}" type="datetimeFigureOut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D6520-0284-4DDB-BCCA-95C7AB3FB1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065BC9-D7A9-45B1-91C8-006F39770DFD}" type="datetimeFigureOut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4F5F6-60FF-4D39-ACBF-44085E72EF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D53B19-D4CC-4096-99ED-91763A479261}" type="datetimeFigureOut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4912A-C894-4C28-8001-B8000A61B1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BD33F9-08B6-4546-9860-105B752E8E7E}" type="datetimeFigureOut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28F28-565A-4F30-B642-82B2359419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4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15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16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D0FE87-46C9-4886-86CA-3140743C4D66}" type="datetimeFigureOut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9F8A9-7946-4917-9D05-37BBDBDAED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311926-6478-47BC-B8FD-0729C65949D3}" type="datetimeFigureOut">
              <a:rPr lang="ru-RU"/>
              <a:pPr>
                <a:defRPr/>
              </a:pPr>
              <a:t>22.03.2017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7E0F224-3E7A-45BA-95DA-F241CBB39A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8029604" cy="185738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FF0000"/>
                </a:solidFill>
              </a:rPr>
              <a:t>Лечимся, играя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1331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3143250"/>
            <a:ext cx="7854950" cy="1752600"/>
          </a:xfrm>
        </p:spPr>
        <p:txBody>
          <a:bodyPr/>
          <a:lstStyle/>
          <a:p>
            <a:pPr marR="0"/>
            <a:r>
              <a:rPr lang="ru-RU" sz="3600" smtClean="0">
                <a:solidFill>
                  <a:srgbClr val="FFFF00"/>
                </a:solidFill>
              </a:rPr>
              <a:t>Оздоровление детей нетрадиционными методами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0" y="285750"/>
            <a:ext cx="8715375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400" i="1">
                <a:solidFill>
                  <a:srgbClr val="FF0000"/>
                </a:solidFill>
                <a:latin typeface="Constantia" pitchFamily="18" charset="0"/>
              </a:rPr>
              <a:t>Ожидаемый результат</a:t>
            </a:r>
            <a:r>
              <a:rPr lang="ru-RU" sz="4400" i="1">
                <a:solidFill>
                  <a:srgbClr val="FFFF00"/>
                </a:solidFill>
                <a:latin typeface="Constantia" pitchFamily="18" charset="0"/>
              </a:rPr>
              <a:t>: </a:t>
            </a:r>
          </a:p>
          <a:p>
            <a:pPr algn="ctr"/>
            <a:r>
              <a:rPr lang="ru-RU" sz="4400">
                <a:solidFill>
                  <a:srgbClr val="FFFF00"/>
                </a:solidFill>
                <a:latin typeface="Constantia" pitchFamily="18" charset="0"/>
              </a:rPr>
              <a:t>Снижение уровня заболеваемости. </a:t>
            </a:r>
          </a:p>
          <a:p>
            <a:pPr algn="ctr"/>
            <a:r>
              <a:rPr lang="ru-RU" sz="4400">
                <a:solidFill>
                  <a:srgbClr val="FFFF00"/>
                </a:solidFill>
                <a:latin typeface="Constantia" pitchFamily="18" charset="0"/>
              </a:rPr>
              <a:t>Повышение уровня физической подготовленности. </a:t>
            </a:r>
          </a:p>
          <a:p>
            <a:pPr algn="ctr"/>
            <a:r>
              <a:rPr lang="ru-RU" sz="4400">
                <a:solidFill>
                  <a:srgbClr val="FFFF00"/>
                </a:solidFill>
                <a:latin typeface="Constantia" pitchFamily="18" charset="0"/>
              </a:rPr>
              <a:t>Сформированность осознанной потребности в ведении здорового образа жизни</a:t>
            </a:r>
            <a:r>
              <a:rPr lang="ru-RU">
                <a:latin typeface="Constantia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2743200" cy="15001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Дыхательная гимнастика</a:t>
            </a:r>
            <a:b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</a:br>
            <a:r>
              <a:rPr lang="ru-RU" sz="32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помогает:</a:t>
            </a:r>
            <a:endParaRPr lang="ru-RU" sz="32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23555" name="Содержимое 4" descr="DSC_0000159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75050" y="2044700"/>
            <a:ext cx="5111750" cy="3833813"/>
          </a:xfrm>
        </p:spPr>
      </p:pic>
      <p:sp>
        <p:nvSpPr>
          <p:cNvPr id="23556" name="Текст 3"/>
          <p:cNvSpPr>
            <a:spLocks noGrp="1"/>
          </p:cNvSpPr>
          <p:nvPr>
            <p:ph type="body" idx="2"/>
          </p:nvPr>
        </p:nvSpPr>
        <p:spPr>
          <a:xfrm>
            <a:off x="357188" y="1928813"/>
            <a:ext cx="3243262" cy="4643437"/>
          </a:xfrm>
        </p:spPr>
        <p:txBody>
          <a:bodyPr/>
          <a:lstStyle/>
          <a:p>
            <a:r>
              <a:rPr lang="ru-RU" smtClean="0"/>
              <a:t>. </a:t>
            </a:r>
            <a:r>
              <a:rPr lang="ru-RU" sz="2400" smtClean="0">
                <a:solidFill>
                  <a:srgbClr val="FFFF00"/>
                </a:solidFill>
              </a:rPr>
              <a:t>очистить слизистую оболочку дыхательных путей, укрепить дыхательную мускулатуру, улучшить самочувствие ребёнка. При помощи правильного дыхания можно избежать многих заболеваний. 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88" y="571500"/>
            <a:ext cx="3429000" cy="11620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Асаны</a:t>
            </a: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ru-RU" sz="4000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хатха</a:t>
            </a: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– йоги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4579" name="Текст 2"/>
          <p:cNvSpPr>
            <a:spLocks noGrp="1"/>
          </p:cNvSpPr>
          <p:nvPr>
            <p:ph type="body" idx="2"/>
          </p:nvPr>
        </p:nvSpPr>
        <p:spPr>
          <a:xfrm>
            <a:off x="571500" y="1785938"/>
            <a:ext cx="4429125" cy="4572000"/>
          </a:xfrm>
        </p:spPr>
        <p:txBody>
          <a:bodyPr/>
          <a:lstStyle/>
          <a:p>
            <a:r>
              <a:rPr lang="ru-RU" sz="2800" smtClean="0">
                <a:solidFill>
                  <a:srgbClr val="FFFF00"/>
                </a:solidFill>
              </a:rPr>
              <a:t>развивают дыхательную мускулатуру, укрепляют внутренние органы, улучшают лимфо- и кровообращение в лёгких</a:t>
            </a:r>
          </a:p>
        </p:txBody>
      </p:sp>
      <p:pic>
        <p:nvPicPr>
          <p:cNvPr id="24580" name="Содержимое 4" descr="DSC_0000168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0" y="3978275"/>
            <a:ext cx="4572000" cy="2879725"/>
          </a:xfrm>
        </p:spPr>
      </p:pic>
      <p:pic>
        <p:nvPicPr>
          <p:cNvPr id="24581" name="Рисунок 6" descr="DSC_000018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428625"/>
            <a:ext cx="4214812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Рисунок 7" descr="DSC_0000178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071938"/>
            <a:ext cx="4643438" cy="278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357188" y="0"/>
            <a:ext cx="2428875" cy="12715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Игровой массаж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603" name="Текст 2"/>
          <p:cNvSpPr>
            <a:spLocks noGrp="1"/>
          </p:cNvSpPr>
          <p:nvPr>
            <p:ph type="body" idx="2"/>
          </p:nvPr>
        </p:nvSpPr>
        <p:spPr>
          <a:xfrm>
            <a:off x="357188" y="1676400"/>
            <a:ext cx="3071812" cy="4572000"/>
          </a:xfrm>
        </p:spPr>
        <p:txBody>
          <a:bodyPr/>
          <a:lstStyle/>
          <a:p>
            <a:r>
              <a:rPr lang="ru-RU" sz="2800" smtClean="0">
                <a:solidFill>
                  <a:srgbClr val="FFFF00"/>
                </a:solidFill>
              </a:rPr>
              <a:t>способствует снятию эмоционального напряжения, телесных зажимов, преодолению тактильных барьеров</a:t>
            </a:r>
            <a:r>
              <a:rPr lang="ru-RU" smtClean="0"/>
              <a:t>. </a:t>
            </a:r>
          </a:p>
        </p:txBody>
      </p:sp>
      <p:pic>
        <p:nvPicPr>
          <p:cNvPr id="25604" name="Содержимое 4" descr="DSC_0000185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429000" y="1643063"/>
            <a:ext cx="5715000" cy="4714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0"/>
            <a:ext cx="3886200" cy="10001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Пальчиковая гимнастика</a:t>
            </a:r>
            <a:endParaRPr lang="ru-RU" sz="3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85750" y="1143000"/>
            <a:ext cx="4286250" cy="5214938"/>
          </a:xfrm>
        </p:spPr>
        <p:txBody>
          <a:bodyPr>
            <a:normAutofit lnSpcReduction="1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. существует тесная связь между координацией мелкой моторики рук, речью и общим физическим развитием детей .Во время пальчиковых игр желательно, чтобы дети не только работали пальчиками, но и проговаривали слова игры. Это развивает речь и слуховую память.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98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8" name="Содержимое 4" descr="DSC_000016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038725" y="3143250"/>
            <a:ext cx="3648075" cy="2735263"/>
          </a:xfrm>
        </p:spPr>
      </p:pic>
      <p:pic>
        <p:nvPicPr>
          <p:cNvPr id="26629" name="Рисунок 5" descr="DSC_000015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428625"/>
            <a:ext cx="3810000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50" y="0"/>
            <a:ext cx="5429250" cy="12858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Профилактика осанки  и плоскостопия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651" name="Текст 2"/>
          <p:cNvSpPr>
            <a:spLocks noGrp="1"/>
          </p:cNvSpPr>
          <p:nvPr>
            <p:ph type="body" idx="2"/>
          </p:nvPr>
        </p:nvSpPr>
        <p:spPr>
          <a:xfrm>
            <a:off x="785813" y="1714500"/>
            <a:ext cx="3671887" cy="4572000"/>
          </a:xfrm>
        </p:spPr>
        <p:txBody>
          <a:bodyPr/>
          <a:lstStyle/>
          <a:p>
            <a:r>
              <a:rPr lang="ru-RU" sz="2400" smtClean="0">
                <a:solidFill>
                  <a:srgbClr val="FFFF00"/>
                </a:solidFill>
              </a:rPr>
              <a:t>Упражнения  на поддержание свода</a:t>
            </a:r>
          </a:p>
          <a:p>
            <a:r>
              <a:rPr lang="ru-RU" sz="2400" smtClean="0">
                <a:solidFill>
                  <a:srgbClr val="FFFF00"/>
                </a:solidFill>
              </a:rPr>
              <a:t>стопы;</a:t>
            </a:r>
          </a:p>
          <a:p>
            <a:r>
              <a:rPr lang="ru-RU" sz="2400" smtClean="0">
                <a:solidFill>
                  <a:srgbClr val="FFFF00"/>
                </a:solidFill>
              </a:rPr>
              <a:t>коррегирующая гимнастика на </a:t>
            </a:r>
          </a:p>
          <a:p>
            <a:r>
              <a:rPr lang="ru-RU" sz="2400" smtClean="0">
                <a:solidFill>
                  <a:srgbClr val="FFFF00"/>
                </a:solidFill>
              </a:rPr>
              <a:t>укрепление мышц спины и брюшного пресса.;</a:t>
            </a:r>
          </a:p>
          <a:p>
            <a:r>
              <a:rPr lang="ru-RU" sz="2400" smtClean="0">
                <a:solidFill>
                  <a:srgbClr val="FFFF00"/>
                </a:solidFill>
              </a:rPr>
              <a:t>, самомассаж;</a:t>
            </a:r>
          </a:p>
          <a:p>
            <a:r>
              <a:rPr lang="ru-RU" sz="2400" smtClean="0">
                <a:solidFill>
                  <a:srgbClr val="FFFF00"/>
                </a:solidFill>
              </a:rPr>
              <a:t> Контроль за осанкой ребенка в течение всего дня </a:t>
            </a:r>
          </a:p>
        </p:txBody>
      </p:sp>
      <p:pic>
        <p:nvPicPr>
          <p:cNvPr id="27652" name="Содержимое 4" descr="DSC_0000191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286375" y="1643063"/>
            <a:ext cx="3857625" cy="2500312"/>
          </a:xfrm>
        </p:spPr>
      </p:pic>
      <p:pic>
        <p:nvPicPr>
          <p:cNvPr id="27653" name="Рисунок 5" descr="DSC_000019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75" y="4357688"/>
            <a:ext cx="3857625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25" y="0"/>
            <a:ext cx="2786063" cy="7143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закаливание</a:t>
            </a:r>
            <a:endParaRPr lang="ru-RU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675" name="Текст 2"/>
          <p:cNvSpPr>
            <a:spLocks noGrp="1"/>
          </p:cNvSpPr>
          <p:nvPr>
            <p:ph type="body" idx="2"/>
          </p:nvPr>
        </p:nvSpPr>
        <p:spPr>
          <a:xfrm>
            <a:off x="500063" y="1500188"/>
            <a:ext cx="2743200" cy="4572000"/>
          </a:xfrm>
        </p:spPr>
        <p:txBody>
          <a:bodyPr/>
          <a:lstStyle/>
          <a:p>
            <a:r>
              <a:rPr lang="ru-RU" sz="2800" smtClean="0">
                <a:solidFill>
                  <a:srgbClr val="FFFF00"/>
                </a:solidFill>
              </a:rPr>
              <a:t>Полоскание горла прохладной водой;</a:t>
            </a:r>
          </a:p>
          <a:p>
            <a:r>
              <a:rPr lang="ru-RU" sz="2800" smtClean="0">
                <a:solidFill>
                  <a:srgbClr val="FFFF00"/>
                </a:solidFill>
              </a:rPr>
              <a:t>Босохождение;</a:t>
            </a:r>
          </a:p>
          <a:p>
            <a:r>
              <a:rPr lang="ru-RU" sz="2800" smtClean="0">
                <a:solidFill>
                  <a:srgbClr val="FFFF00"/>
                </a:solidFill>
              </a:rPr>
              <a:t>Обширное умывание;</a:t>
            </a:r>
          </a:p>
          <a:p>
            <a:r>
              <a:rPr lang="ru-RU" sz="2800" smtClean="0">
                <a:solidFill>
                  <a:srgbClr val="FFFF00"/>
                </a:solidFill>
              </a:rPr>
              <a:t>Воздушные ванны</a:t>
            </a:r>
          </a:p>
        </p:txBody>
      </p:sp>
      <p:pic>
        <p:nvPicPr>
          <p:cNvPr id="28676" name="Содержимое 4" descr="DSC_0000188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500563" y="3643313"/>
            <a:ext cx="4071937" cy="2714625"/>
          </a:xfrm>
        </p:spPr>
      </p:pic>
      <p:pic>
        <p:nvPicPr>
          <p:cNvPr id="28677" name="Рисунок 5" descr="DSC_000018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3" y="1000125"/>
            <a:ext cx="4071937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4643438" cy="785813"/>
          </a:xfrm>
        </p:spPr>
        <p:txBody>
          <a:bodyPr/>
          <a:lstStyle/>
          <a:p>
            <a:pPr algn="ctr"/>
            <a:r>
              <a:rPr lang="ru-RU" sz="3600" smtClean="0">
                <a:solidFill>
                  <a:srgbClr val="FF0000"/>
                </a:solidFill>
              </a:rPr>
              <a:t>Динамический час</a:t>
            </a:r>
          </a:p>
        </p:txBody>
      </p:sp>
      <p:sp>
        <p:nvSpPr>
          <p:cNvPr id="29699" name="Текст 2"/>
          <p:cNvSpPr>
            <a:spLocks noGrp="1"/>
          </p:cNvSpPr>
          <p:nvPr>
            <p:ph type="body" idx="2"/>
          </p:nvPr>
        </p:nvSpPr>
        <p:spPr>
          <a:xfrm>
            <a:off x="714375" y="1143000"/>
            <a:ext cx="2743200" cy="5429250"/>
          </a:xfrm>
        </p:spPr>
        <p:txBody>
          <a:bodyPr/>
          <a:lstStyle/>
          <a:p>
            <a:pPr algn="ctr"/>
            <a:r>
              <a:rPr lang="ru-RU" sz="2400" smtClean="0">
                <a:solidFill>
                  <a:srgbClr val="FFFF00"/>
                </a:solidFill>
              </a:rPr>
              <a:t>Бодрящая гимнастика после сна;</a:t>
            </a:r>
          </a:p>
          <a:p>
            <a:pPr algn="ctr"/>
            <a:r>
              <a:rPr lang="ru-RU" sz="2400" smtClean="0">
                <a:solidFill>
                  <a:srgbClr val="FFFF00"/>
                </a:solidFill>
              </a:rPr>
              <a:t>игры-эстафеты;</a:t>
            </a:r>
          </a:p>
          <a:p>
            <a:pPr algn="ctr"/>
            <a:r>
              <a:rPr lang="ru-RU" sz="2400" smtClean="0">
                <a:solidFill>
                  <a:srgbClr val="FFFF00"/>
                </a:solidFill>
              </a:rPr>
              <a:t>сюжетные двигательные задания;</a:t>
            </a:r>
          </a:p>
          <a:p>
            <a:pPr algn="ctr"/>
            <a:r>
              <a:rPr lang="ru-RU" sz="2400" smtClean="0">
                <a:solidFill>
                  <a:srgbClr val="FFFF00"/>
                </a:solidFill>
              </a:rPr>
              <a:t>подвижные игры с разной интенсивностью;</a:t>
            </a:r>
          </a:p>
          <a:p>
            <a:pPr algn="ctr"/>
            <a:r>
              <a:rPr lang="ru-RU" sz="2400" smtClean="0">
                <a:solidFill>
                  <a:srgbClr val="FFFF00"/>
                </a:solidFill>
              </a:rPr>
              <a:t>командные спортивные игры;</a:t>
            </a:r>
          </a:p>
          <a:p>
            <a:pPr algn="ctr"/>
            <a:r>
              <a:rPr lang="ru-RU" sz="2400" smtClean="0">
                <a:solidFill>
                  <a:srgbClr val="FFFF00"/>
                </a:solidFill>
              </a:rPr>
              <a:t>самостоятельные занятия детей</a:t>
            </a:r>
          </a:p>
        </p:txBody>
      </p:sp>
      <p:pic>
        <p:nvPicPr>
          <p:cNvPr id="29700" name="Содержимое 4" descr="DSC_0000142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3857625"/>
            <a:ext cx="4214812" cy="3000375"/>
          </a:xfrm>
        </p:spPr>
      </p:pic>
      <p:pic>
        <p:nvPicPr>
          <p:cNvPr id="29701" name="Рисунок 5" descr="DSC_000017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88" y="0"/>
            <a:ext cx="4214812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0"/>
            <a:ext cx="6500813" cy="142875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Бодрящая гимнастика после дневного сна</a:t>
            </a:r>
            <a:endParaRPr lang="ru-RU" sz="32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0" y="1643063"/>
            <a:ext cx="3357563" cy="4572000"/>
          </a:xfrm>
        </p:spPr>
        <p:txBody>
          <a:bodyPr>
            <a:normAutofit fontScale="92500" lnSpcReduction="20000"/>
          </a:bodyPr>
          <a:lstStyle/>
          <a:p>
            <a:pPr marL="640080" lvl="1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solidFill>
                  <a:srgbClr val="FFFF00"/>
                </a:solidFill>
              </a:rPr>
              <a:t>разминка в постели;</a:t>
            </a:r>
          </a:p>
          <a:p>
            <a:pPr marL="640080" lvl="1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solidFill>
                  <a:srgbClr val="FFFF00"/>
                </a:solidFill>
              </a:rPr>
              <a:t>О.Р.У.;</a:t>
            </a:r>
          </a:p>
          <a:p>
            <a:pPr marL="640080" lvl="1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solidFill>
                  <a:srgbClr val="FFFF00"/>
                </a:solidFill>
              </a:rPr>
              <a:t>подвижные игры и танцевальные движения;</a:t>
            </a:r>
          </a:p>
          <a:p>
            <a:pPr marL="640080" lvl="1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3300" dirty="0" smtClean="0">
                <a:solidFill>
                  <a:srgbClr val="FFFF00"/>
                </a:solidFill>
              </a:rPr>
              <a:t>релаксационные упражнения.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30724" name="Содержимое 4" descr="DSC_0000189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384800" y="3429000"/>
            <a:ext cx="3373438" cy="3000375"/>
          </a:xfrm>
        </p:spPr>
      </p:pic>
      <p:pic>
        <p:nvPicPr>
          <p:cNvPr id="30725" name="Рисунок 5" descr="DSC_0000190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2000250"/>
            <a:ext cx="3286125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Рисунок 7" descr="DSC_0000177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25" y="1500188"/>
            <a:ext cx="300037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357188"/>
            <a:ext cx="8229600" cy="107156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Физкультурные развлечения</a:t>
            </a:r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1747" name="Содержимое 8" descr="DSC_0000030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4429125"/>
            <a:ext cx="3857625" cy="2428875"/>
          </a:xfrm>
        </p:spPr>
      </p:pic>
      <p:pic>
        <p:nvPicPr>
          <p:cNvPr id="31748" name="Содержимое 11" descr="P1000811.JPG"/>
          <p:cNvPicPr>
            <a:picLocks noGrp="1" noChangeAspect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2714625" y="2786063"/>
            <a:ext cx="3786188" cy="3028950"/>
          </a:xfrm>
        </p:spPr>
      </p:pic>
      <p:pic>
        <p:nvPicPr>
          <p:cNvPr id="31749" name="Рисунок 4" descr="DSC_0000035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000250"/>
            <a:ext cx="3286125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0" name="Рисунок 5" descr="DSC_0000037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5000" y="1857375"/>
            <a:ext cx="342900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1" name="Рисунок 6" descr="DSC_0000144.jpg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86438" y="4357688"/>
            <a:ext cx="3357562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s://docs.google.com/viewer?url=http%3A%2F%2Fmaaam.ru%2Fupload%2Fblogs%2Fpost15557%2Fchtob-rebenok-ros-zdorovym_0tnih.pdf&amp;docid=fd4136b0ad436a48d252947a686f567c&amp;a=bi&amp;pagenumber=3&amp;w=47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9975"/>
            <a:ext cx="9144000" cy="578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57250"/>
          </a:xfrm>
        </p:spPr>
        <p:txBody>
          <a:bodyPr/>
          <a:lstStyle/>
          <a:p>
            <a:r>
              <a:rPr lang="ru-RU" smtClean="0"/>
              <a:t>Работа с родителями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642938" y="1071563"/>
            <a:ext cx="4038600" cy="521176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FFFF00"/>
                </a:solidFill>
              </a:rPr>
              <a:t>Консультации 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FFFF00"/>
                </a:solidFill>
              </a:rPr>
              <a:t>«Игры, которые лечат»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FFFF00"/>
                </a:solidFill>
              </a:rPr>
              <a:t>«Комплекс игрового </a:t>
            </a:r>
            <a:r>
              <a:rPr lang="ru-RU" dirty="0" err="1" smtClean="0">
                <a:solidFill>
                  <a:srgbClr val="FFFF00"/>
                </a:solidFill>
              </a:rPr>
              <a:t>самомассажа</a:t>
            </a:r>
            <a:endParaRPr lang="ru-RU" dirty="0" smtClean="0">
              <a:solidFill>
                <a:srgbClr val="FFFF00"/>
              </a:solidFill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FFFF00"/>
                </a:solidFill>
              </a:rPr>
              <a:t> для детей и родителей»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FFFF00"/>
                </a:solidFill>
              </a:rPr>
              <a:t>«Веселая йога для дошкольников»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FFFF00"/>
                </a:solidFill>
              </a:rPr>
              <a:t>«Профилактика плоскостопия»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>
                <a:solidFill>
                  <a:srgbClr val="FFFF00"/>
                </a:solidFill>
              </a:rPr>
              <a:t>Стенд с фотографиями «Лечимся, играя»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32772" name="Содержимое 7" descr="DSC_0000173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929188" y="1285875"/>
            <a:ext cx="3857625" cy="48720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8592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/>
            </a:r>
            <a:br>
              <a:rPr lang="ru-RU" smtClean="0"/>
            </a:br>
            <a:r>
              <a:rPr lang="ru-RU" smtClean="0"/>
              <a:t>оздоровительные технологии</a:t>
            </a:r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785813" y="2214563"/>
            <a:ext cx="7772400" cy="4643437"/>
          </a:xfrm>
        </p:spPr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9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Игротренинг</a:t>
            </a:r>
            <a:endParaRPr lang="ru-RU" sz="39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Детская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йога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Дыхательная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гимнастика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Игровой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3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массаж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Пальчиковая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гимнастика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Закаливание</a:t>
            </a: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Профилактика</a:t>
            </a:r>
            <a:r>
              <a:rPr lang="ru-RU" sz="3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9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осанки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121442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Виды деятельности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571625"/>
            <a:ext cx="7772400" cy="485775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Утренняя гимнастика;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Физкультурные занятия;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Физкультминутки;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Динамический час;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Свободная деятельность;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Прогулка;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4800" dirty="0" smtClean="0">
                <a:solidFill>
                  <a:srgbClr val="FFFF00"/>
                </a:solidFill>
              </a:rPr>
              <a:t>Физкультурные досуги.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3"/>
          <p:cNvSpPr>
            <a:spLocks noChangeArrowheads="1"/>
          </p:cNvSpPr>
          <p:nvPr/>
        </p:nvSpPr>
        <p:spPr bwMode="auto">
          <a:xfrm>
            <a:off x="0" y="0"/>
            <a:ext cx="9429750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400">
                <a:solidFill>
                  <a:srgbClr val="FFFF00"/>
                </a:solidFill>
                <a:latin typeface="Constantia" pitchFamily="18" charset="0"/>
              </a:rPr>
              <a:t>Главная цель здоровьесберегающих технологий – правильное, последовательное и гармоничное обучение детей, без ущерба для их здоровья.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285750" y="0"/>
            <a:ext cx="8358188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>
                <a:solidFill>
                  <a:srgbClr val="FF0000"/>
                </a:solidFill>
                <a:latin typeface="Constantia" pitchFamily="18" charset="0"/>
              </a:rPr>
              <a:t>Цель</a:t>
            </a:r>
            <a:r>
              <a:rPr lang="ru-RU" sz="4000">
                <a:solidFill>
                  <a:srgbClr val="FFFF00"/>
                </a:solidFill>
                <a:latin typeface="Constantia" pitchFamily="18" charset="0"/>
              </a:rPr>
              <a:t>: обеспечить воспитанникам возможность сохранения здоровья за период нахождения в Центре , сформировать у них необходимые знания, умения, навыки по здоровому образу жизни, сформировать у родителей (законных представителей), педагогов, воспитанников ответственность в деле сохранения собственного здоровья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0"/>
            <a:ext cx="7772400" cy="92867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/>
              <a:t>Задачи :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225" y="1143000"/>
            <a:ext cx="7772400" cy="52863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Оздоровительные: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охрана и укрепление физического и психического здоровья детей;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совершенствование функций организма, повышение его защитных свойств и устойчивости к заболеваниям средствами движения, дыхательной гимнастики, массажа, йоги, закаливания; 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sz="3200" dirty="0" smtClean="0">
                <a:solidFill>
                  <a:srgbClr val="FFFF00"/>
                </a:solidFill>
              </a:rPr>
              <a:t>формирование правильной осанки, гигиенических навыков. 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57250" y="428625"/>
            <a:ext cx="7358063" cy="6494463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Образовательные </a:t>
            </a:r>
            <a:r>
              <a:rPr lang="ru-RU" sz="3200" i="1" dirty="0">
                <a:solidFill>
                  <a:srgbClr val="FFFF00"/>
                </a:solidFill>
                <a:latin typeface="+mn-lt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latin typeface="+mn-lt"/>
              </a:rPr>
              <a:t>формирование жизненно необходимых двигательных умений и навыков ребенка в соответствии с его индивидуальными особенностями;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latin typeface="+mn-lt"/>
              </a:rPr>
              <a:t>создание условий для реализации потребности детей в двигательной активности;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latin typeface="+mn-lt"/>
              </a:rPr>
              <a:t>выявление интересов, склонностей и способностей детей в двигательной деятельности и реализация их через систему спортивно-оздоровительной работы. </a:t>
            </a:r>
            <a:endParaRPr lang="ru-RU" sz="32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00233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i="1" dirty="0">
                <a:solidFill>
                  <a:schemeClr val="accent4">
                    <a:lumMod val="60000"/>
                    <a:lumOff val="40000"/>
                  </a:schemeClr>
                </a:solidFill>
                <a:latin typeface="+mn-lt"/>
              </a:rPr>
              <a:t>Воспитательные </a:t>
            </a:r>
            <a:r>
              <a:rPr lang="ru-RU" sz="3200" i="1" dirty="0">
                <a:solidFill>
                  <a:srgbClr val="FFFF00"/>
                </a:solidFill>
                <a:latin typeface="+mn-lt"/>
              </a:rPr>
              <a:t>: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latin typeface="+mn-lt"/>
              </a:rPr>
              <a:t>воспитание потребности в здоровом образе жизни; выработка привычки к соблюдению режима, потребность в физических упражнениях и играх;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latin typeface="+mn-lt"/>
              </a:rPr>
              <a:t>расширение кругозора, уточнение представлений об окружающем мире, уважительное отношение к культуре родной страны, создание положительной основы для воспитания патриотических чувств.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FFFF00"/>
                </a:solidFill>
                <a:latin typeface="+mn-lt"/>
              </a:rPr>
              <a:t>воспитание физических качеств, необходимых для полноценного развития личности </a:t>
            </a:r>
            <a:endParaRPr lang="ru-RU" sz="3200" dirty="0">
              <a:solidFill>
                <a:srgbClr val="FFFF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493</Words>
  <Application>Microsoft Office PowerPoint</Application>
  <PresentationFormat>On-screen Show (4:3)</PresentationFormat>
  <Paragraphs>78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Constantia</vt:lpstr>
      <vt:lpstr>Arial</vt:lpstr>
      <vt:lpstr>Calibri</vt:lpstr>
      <vt:lpstr>Wingdings 2</vt:lpstr>
      <vt:lpstr>Times New Roman</vt:lpstr>
      <vt:lpstr>Поток</vt:lpstr>
      <vt:lpstr>Лечимся, играя</vt:lpstr>
      <vt:lpstr>Slide 2</vt:lpstr>
      <vt:lpstr> оздоровительные технологии</vt:lpstr>
      <vt:lpstr>Виды деятельности</vt:lpstr>
      <vt:lpstr>Slide 5</vt:lpstr>
      <vt:lpstr>Slide 6</vt:lpstr>
      <vt:lpstr>Задачи :</vt:lpstr>
      <vt:lpstr>Slide 8</vt:lpstr>
      <vt:lpstr>Slide 9</vt:lpstr>
      <vt:lpstr>Slide 10</vt:lpstr>
      <vt:lpstr>Дыхательная гимнастика помогает:</vt:lpstr>
      <vt:lpstr>Асаны хатха – йоги</vt:lpstr>
      <vt:lpstr>Игровой массаж</vt:lpstr>
      <vt:lpstr>Пальчиковая гимнастика</vt:lpstr>
      <vt:lpstr>Профилактика осанки  и плоскостопия</vt:lpstr>
      <vt:lpstr>закаливание</vt:lpstr>
      <vt:lpstr>Динамический час</vt:lpstr>
      <vt:lpstr>Бодрящая гимнастика после дневного сна</vt:lpstr>
      <vt:lpstr>Физкультурные развлечения</vt:lpstr>
      <vt:lpstr>Работа с родителями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Лечимся, играя</dc:title>
  <dc:creator>user</dc:creator>
  <cp:lastModifiedBy>Windows User</cp:lastModifiedBy>
  <cp:revision>50</cp:revision>
  <dcterms:created xsi:type="dcterms:W3CDTF">2012-11-27T23:50:53Z</dcterms:created>
  <dcterms:modified xsi:type="dcterms:W3CDTF">2017-03-22T14:00:39Z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TAG2">
    <vt:lpwstr>0008009e120000000000010250300207f7000400038000</vt:lpwstr>
  </property>
</Properties>
</file>